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4"/>
  </p:notesMasterIdLst>
  <p:handoutMasterIdLst>
    <p:handoutMasterId r:id="rId35"/>
  </p:handoutMasterIdLst>
  <p:sldIdLst>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75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A78"/>
    <a:srgbClr val="006298"/>
    <a:srgbClr val="FF6300"/>
    <a:srgbClr val="E9255F"/>
    <a:srgbClr val="0098D4"/>
    <a:srgbClr val="00B8E7"/>
    <a:srgbClr val="81D0ED"/>
    <a:srgbClr val="F6B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94362" autoAdjust="0"/>
  </p:normalViewPr>
  <p:slideViewPr>
    <p:cSldViewPr snapToGrid="0" snapToObjects="1">
      <p:cViewPr varScale="1">
        <p:scale>
          <a:sx n="87" d="100"/>
          <a:sy n="87" d="100"/>
        </p:scale>
        <p:origin x="976" y="184"/>
      </p:cViewPr>
      <p:guideLst>
        <p:guide orient="horz" pos="663"/>
        <p:guide pos="7537"/>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7" d="100"/>
          <a:sy n="87" d="100"/>
        </p:scale>
        <p:origin x="309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4/26/21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4/26/21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Arial"/>
              </a:rPr>
              <a:t>The study of </a:t>
            </a:r>
            <a:r>
              <a:rPr lang="en-US" sz="1200" i="1" kern="1200" dirty="0">
                <a:solidFill>
                  <a:schemeClr val="tx1"/>
                </a:solidFill>
                <a:effectLst/>
                <a:latin typeface="Arial"/>
                <a:ea typeface="+mn-ea"/>
                <a:cs typeface="Arial"/>
              </a:rPr>
              <a:t>psychology </a:t>
            </a:r>
            <a:r>
              <a:rPr lang="en-US" sz="1200" kern="1200" dirty="0">
                <a:solidFill>
                  <a:schemeClr val="tx1"/>
                </a:solidFill>
                <a:effectLst/>
                <a:latin typeface="Arial"/>
                <a:ea typeface="+mn-ea"/>
                <a:cs typeface="Arial"/>
              </a:rPr>
              <a:t>emphasizes scientific inquiry of behavior and mental processes.</a:t>
            </a:r>
          </a:p>
          <a:p>
            <a:r>
              <a:rPr lang="en-US" sz="1200" kern="1200" dirty="0">
                <a:solidFill>
                  <a:schemeClr val="tx1"/>
                </a:solidFill>
                <a:effectLst/>
                <a:latin typeface="Arial"/>
                <a:ea typeface="+mn-ea"/>
                <a:cs typeface="Arial"/>
              </a:rPr>
              <a:t>“What do we do, and why do we do it?”</a:t>
            </a:r>
          </a:p>
          <a:p>
            <a:r>
              <a:rPr lang="en-US" sz="1200" kern="1200" dirty="0">
                <a:solidFill>
                  <a:schemeClr val="tx1"/>
                </a:solidFill>
                <a:effectLst/>
                <a:latin typeface="Arial"/>
                <a:ea typeface="+mn-ea"/>
                <a:cs typeface="Arial"/>
              </a:rPr>
              <a:t>It relies on the </a:t>
            </a:r>
            <a:r>
              <a:rPr lang="en-US" sz="1200" i="1" kern="1200" dirty="0">
                <a:solidFill>
                  <a:schemeClr val="tx1"/>
                </a:solidFill>
                <a:effectLst/>
                <a:latin typeface="Arial"/>
                <a:ea typeface="+mn-ea"/>
                <a:cs typeface="Arial"/>
              </a:rPr>
              <a:t>scientific method</a:t>
            </a:r>
            <a:r>
              <a:rPr lang="en-US" sz="1200" kern="1200" dirty="0">
                <a:solidFill>
                  <a:schemeClr val="tx1"/>
                </a:solidFill>
                <a:effectLst/>
                <a:latin typeface="Arial"/>
                <a:ea typeface="+mn-ea"/>
                <a:cs typeface="Arial"/>
              </a:rPr>
              <a:t>, which is a formalized system of procedures for building and testing hypotheses about behavior.</a:t>
            </a:r>
            <a:r>
              <a:rPr lang="en-US" dirty="0">
                <a:effectLst/>
                <a:latin typeface="Arial"/>
                <a:cs typeface="Arial"/>
              </a:rPr>
              <a:t> </a:t>
            </a:r>
            <a:endParaRPr lang="en-US" sz="1200" dirty="0">
              <a:latin typeface="Arial"/>
              <a:cs typeface="Arial"/>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3</a:t>
            </a:fld>
            <a:endParaRPr lang="en-US"/>
          </a:p>
        </p:txBody>
      </p:sp>
    </p:spTree>
    <p:extLst>
      <p:ext uri="{BB962C8B-B14F-4D97-AF65-F5344CB8AC3E}">
        <p14:creationId xmlns:p14="http://schemas.microsoft.com/office/powerpoint/2010/main" val="3023582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Arial"/>
              </a:rPr>
              <a:t>When a researcher gathers a lot of information about one or very few cases or people (typically in unusual circumstances), this is called a </a:t>
            </a:r>
            <a:r>
              <a:rPr lang="en-US" sz="1200" i="1" kern="1200" dirty="0">
                <a:solidFill>
                  <a:schemeClr val="tx1"/>
                </a:solidFill>
                <a:effectLst/>
                <a:latin typeface="Arial"/>
                <a:ea typeface="+mn-ea"/>
                <a:cs typeface="Arial"/>
              </a:rPr>
              <a:t>case study</a:t>
            </a:r>
            <a:r>
              <a:rPr lang="en-US" sz="1200" kern="1200" dirty="0">
                <a:solidFill>
                  <a:schemeClr val="tx1"/>
                </a:solidFill>
                <a:effectLst/>
                <a:latin typeface="Arial"/>
                <a:ea typeface="+mn-ea"/>
                <a:cs typeface="Arial"/>
              </a:rPr>
              <a:t>. The drawback is the ability to </a:t>
            </a:r>
            <a:r>
              <a:rPr lang="en-US" sz="1200" i="1" kern="1200" dirty="0">
                <a:solidFill>
                  <a:schemeClr val="tx1"/>
                </a:solidFill>
                <a:effectLst/>
                <a:latin typeface="Arial"/>
                <a:ea typeface="+mn-ea"/>
                <a:cs typeface="Arial"/>
              </a:rPr>
              <a:t>generalize</a:t>
            </a:r>
            <a:r>
              <a:rPr lang="en-US" sz="1200" kern="1200" dirty="0">
                <a:solidFill>
                  <a:schemeClr val="tx1"/>
                </a:solidFill>
                <a:effectLst/>
                <a:latin typeface="Arial"/>
                <a:ea typeface="+mn-ea"/>
                <a:cs typeface="Arial"/>
              </a:rPr>
              <a:t> the findings to others.</a:t>
            </a:r>
          </a:p>
          <a:p>
            <a:r>
              <a:rPr lang="en-US" sz="1200" kern="1200" dirty="0">
                <a:solidFill>
                  <a:schemeClr val="tx1"/>
                </a:solidFill>
                <a:effectLst/>
                <a:latin typeface="Arial"/>
                <a:ea typeface="+mn-ea"/>
                <a:cs typeface="Arial"/>
              </a:rPr>
              <a:t>Probably the most widely practiced research method is the </a:t>
            </a:r>
            <a:r>
              <a:rPr lang="en-US" sz="1200" i="1" kern="1200" dirty="0">
                <a:solidFill>
                  <a:schemeClr val="tx1"/>
                </a:solidFill>
                <a:effectLst/>
                <a:latin typeface="Arial"/>
                <a:ea typeface="+mn-ea"/>
                <a:cs typeface="Arial"/>
              </a:rPr>
              <a:t>survey</a:t>
            </a:r>
            <a:r>
              <a:rPr lang="en-US" sz="1200" kern="1200" dirty="0">
                <a:solidFill>
                  <a:schemeClr val="tx1"/>
                </a:solidFill>
                <a:effectLst/>
                <a:latin typeface="Arial"/>
                <a:ea typeface="+mn-ea"/>
                <a:cs typeface="Arial"/>
              </a:rPr>
              <a:t>, which allows you to ask others about their thoughts, feelings, or positions on various topics. Surveys can gather a large amount of data with relatively little effort, but the question of validity is an ongoing one. Do people answer honestly? Are those who answer the questions representative of a larger population? Is the survey worded in clear manner that does not elicit a specific answer?</a:t>
            </a:r>
            <a:r>
              <a:rPr lang="en-US" dirty="0">
                <a:effectLst/>
                <a:latin typeface="Arial"/>
                <a:cs typeface="Arial"/>
              </a:rPr>
              <a:t> </a:t>
            </a:r>
            <a:endParaRPr lang="en-US" dirty="0">
              <a:latin typeface="Arial"/>
              <a:cs typeface="Arial"/>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12</a:t>
            </a:fld>
            <a:endParaRPr lang="en-US"/>
          </a:p>
        </p:txBody>
      </p:sp>
    </p:spTree>
    <p:extLst>
      <p:ext uri="{BB962C8B-B14F-4D97-AF65-F5344CB8AC3E}">
        <p14:creationId xmlns:p14="http://schemas.microsoft.com/office/powerpoint/2010/main" val="2372055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Arial"/>
              </a:rPr>
              <a:t>When we want to know how two variables are related to each other, or how one predicts another, we do </a:t>
            </a:r>
            <a:r>
              <a:rPr lang="en-US" sz="1200" i="1" kern="1200" dirty="0">
                <a:solidFill>
                  <a:schemeClr val="tx1"/>
                </a:solidFill>
                <a:effectLst/>
                <a:latin typeface="Arial"/>
                <a:ea typeface="+mn-ea"/>
                <a:cs typeface="Arial"/>
              </a:rPr>
              <a:t>correlational </a:t>
            </a:r>
            <a:r>
              <a:rPr lang="en-US" sz="1200" kern="1200" dirty="0">
                <a:solidFill>
                  <a:schemeClr val="tx1"/>
                </a:solidFill>
                <a:effectLst/>
                <a:latin typeface="Arial"/>
                <a:ea typeface="+mn-ea"/>
                <a:cs typeface="Arial"/>
              </a:rPr>
              <a:t>research. </a:t>
            </a:r>
          </a:p>
          <a:p>
            <a:r>
              <a:rPr lang="en-US" sz="1200" kern="1200" dirty="0">
                <a:solidFill>
                  <a:schemeClr val="tx1"/>
                </a:solidFill>
                <a:effectLst/>
                <a:latin typeface="Arial"/>
                <a:ea typeface="+mn-ea"/>
                <a:cs typeface="Arial"/>
              </a:rPr>
              <a:t>This research produces a </a:t>
            </a:r>
            <a:r>
              <a:rPr lang="en-US" sz="1200" i="1" kern="1200" dirty="0">
                <a:solidFill>
                  <a:schemeClr val="tx1"/>
                </a:solidFill>
                <a:effectLst/>
                <a:latin typeface="Arial"/>
                <a:ea typeface="+mn-ea"/>
                <a:cs typeface="Arial"/>
              </a:rPr>
              <a:t>correlation coefficient</a:t>
            </a:r>
            <a:r>
              <a:rPr lang="en-US" sz="1200" kern="1200" dirty="0">
                <a:solidFill>
                  <a:schemeClr val="tx1"/>
                </a:solidFill>
                <a:effectLst/>
                <a:latin typeface="Arial"/>
                <a:ea typeface="+mn-ea"/>
                <a:cs typeface="Arial"/>
              </a:rPr>
              <a:t>, which is a numerical representation of (a) the strength between two variables (indicated by the number) and (b) the direction of that relationship (indicated by the sign).</a:t>
            </a:r>
          </a:p>
          <a:p>
            <a:r>
              <a:rPr lang="en-US" sz="1200" kern="1200" dirty="0">
                <a:solidFill>
                  <a:schemeClr val="tx1"/>
                </a:solidFill>
                <a:effectLst/>
                <a:latin typeface="Arial"/>
                <a:ea typeface="+mn-ea"/>
                <a:cs typeface="Arial"/>
              </a:rPr>
              <a:t>Let’s take a look at some examples of different correlations and practice interpreting them. Remember that “correlation does not imply causation,” so you can never draw cause-and-effect conclusions from a correlational study.</a:t>
            </a:r>
            <a:r>
              <a:rPr lang="en-US" dirty="0">
                <a:effectLst/>
                <a:latin typeface="Arial"/>
                <a:cs typeface="Arial"/>
              </a:rPr>
              <a:t> </a:t>
            </a:r>
            <a:endParaRPr lang="en-US" dirty="0">
              <a:latin typeface="Arial"/>
              <a:cs typeface="Arial"/>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13</a:t>
            </a:fld>
            <a:endParaRPr lang="en-US"/>
          </a:p>
        </p:txBody>
      </p:sp>
    </p:spTree>
    <p:extLst>
      <p:ext uri="{BB962C8B-B14F-4D97-AF65-F5344CB8AC3E}">
        <p14:creationId xmlns:p14="http://schemas.microsoft.com/office/powerpoint/2010/main" val="956234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Arial"/>
              </a:rPr>
              <a:t>Experimental research is conducted to allow for the drawing of cause-and-effect conclusions. Experiments are not difficult, but there are several “pieces” to them! Make sure to review each of the following components carefully:</a:t>
            </a:r>
          </a:p>
          <a:p>
            <a:r>
              <a:rPr lang="en-US" sz="1200" kern="1200" dirty="0">
                <a:solidFill>
                  <a:schemeClr val="tx1"/>
                </a:solidFill>
                <a:effectLst/>
                <a:latin typeface="Arial"/>
                <a:ea typeface="+mn-ea"/>
                <a:cs typeface="Arial"/>
              </a:rPr>
              <a:t>1. Independent variables</a:t>
            </a:r>
          </a:p>
          <a:p>
            <a:r>
              <a:rPr lang="en-US" sz="1200" kern="1200" dirty="0">
                <a:solidFill>
                  <a:schemeClr val="tx1"/>
                </a:solidFill>
                <a:effectLst/>
                <a:latin typeface="Arial"/>
                <a:ea typeface="+mn-ea"/>
                <a:cs typeface="Arial"/>
              </a:rPr>
              <a:t>2. Dependent variables</a:t>
            </a:r>
          </a:p>
          <a:p>
            <a:r>
              <a:rPr lang="en-US" sz="1200" kern="1200" dirty="0">
                <a:solidFill>
                  <a:schemeClr val="tx1"/>
                </a:solidFill>
                <a:effectLst/>
                <a:latin typeface="Arial"/>
                <a:ea typeface="+mn-ea"/>
                <a:cs typeface="Arial"/>
              </a:rPr>
              <a:t>3. Experimental groups</a:t>
            </a:r>
          </a:p>
          <a:p>
            <a:r>
              <a:rPr lang="en-US" sz="1200" kern="1200" dirty="0">
                <a:solidFill>
                  <a:schemeClr val="tx1"/>
                </a:solidFill>
                <a:effectLst/>
                <a:latin typeface="Arial"/>
                <a:ea typeface="+mn-ea"/>
                <a:cs typeface="Arial"/>
              </a:rPr>
              <a:t>4. Control groups (why do we need them?)</a:t>
            </a:r>
          </a:p>
          <a:p>
            <a:r>
              <a:rPr lang="en-US" sz="1200" kern="1200" dirty="0">
                <a:solidFill>
                  <a:schemeClr val="tx1"/>
                </a:solidFill>
                <a:effectLst/>
                <a:latin typeface="Arial"/>
                <a:ea typeface="+mn-ea"/>
                <a:cs typeface="Arial"/>
              </a:rPr>
              <a:t>5. The placebo effect and double-blind studies</a:t>
            </a:r>
          </a:p>
          <a:p>
            <a:r>
              <a:rPr lang="en-US" sz="1200" kern="1200" dirty="0">
                <a:solidFill>
                  <a:schemeClr val="tx1"/>
                </a:solidFill>
                <a:effectLst/>
                <a:latin typeface="Arial"/>
                <a:ea typeface="+mn-ea"/>
                <a:cs typeface="Arial"/>
              </a:rPr>
              <a:t>6. Confounding variables</a:t>
            </a:r>
          </a:p>
          <a:p>
            <a:r>
              <a:rPr lang="en-US" sz="1200" kern="1200" dirty="0">
                <a:solidFill>
                  <a:schemeClr val="tx1"/>
                </a:solidFill>
                <a:effectLst/>
                <a:latin typeface="Arial"/>
                <a:ea typeface="+mn-ea"/>
                <a:cs typeface="Arial"/>
              </a:rPr>
              <a:t>7. Random assignment (to groups)</a:t>
            </a:r>
          </a:p>
          <a:p>
            <a:r>
              <a:rPr lang="en-US" sz="1200" kern="1200" dirty="0">
                <a:solidFill>
                  <a:schemeClr val="tx1"/>
                </a:solidFill>
                <a:effectLst/>
                <a:latin typeface="Arial"/>
                <a:ea typeface="+mn-ea"/>
                <a:cs typeface="Arial"/>
              </a:rPr>
              <a:t>8. The difference between an experiment and a quasi-experiment</a:t>
            </a:r>
            <a:r>
              <a:rPr lang="en-US" dirty="0">
                <a:effectLst/>
                <a:latin typeface="Arial"/>
                <a:cs typeface="Arial"/>
              </a:rPr>
              <a:t> </a:t>
            </a:r>
            <a:endParaRPr lang="en-US" dirty="0">
              <a:latin typeface="Arial"/>
              <a:cs typeface="Arial"/>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14</a:t>
            </a:fld>
            <a:endParaRPr lang="en-US"/>
          </a:p>
        </p:txBody>
      </p:sp>
    </p:spTree>
    <p:extLst>
      <p:ext uri="{BB962C8B-B14F-4D97-AF65-F5344CB8AC3E}">
        <p14:creationId xmlns:p14="http://schemas.microsoft.com/office/powerpoint/2010/main" val="763195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Arial"/>
              </a:rPr>
              <a:t>Experiments have several advantages:</a:t>
            </a:r>
          </a:p>
          <a:p>
            <a:r>
              <a:rPr lang="en-US" sz="1200" kern="1200" dirty="0">
                <a:solidFill>
                  <a:schemeClr val="tx1"/>
                </a:solidFill>
                <a:effectLst/>
                <a:latin typeface="Arial"/>
                <a:ea typeface="+mn-ea"/>
                <a:cs typeface="Arial"/>
              </a:rPr>
              <a:t>1. They allow us to address the goals of explanation and change in psychology.</a:t>
            </a:r>
          </a:p>
          <a:p>
            <a:r>
              <a:rPr lang="en-US" sz="1200" kern="1200" dirty="0">
                <a:solidFill>
                  <a:schemeClr val="tx1"/>
                </a:solidFill>
                <a:effectLst/>
                <a:latin typeface="Arial"/>
                <a:ea typeface="+mn-ea"/>
                <a:cs typeface="Arial"/>
              </a:rPr>
              <a:t>2. They allow for cause-and-effect conclusions (they are the </a:t>
            </a:r>
            <a:r>
              <a:rPr lang="en-US" sz="1200" i="1" kern="1200" dirty="0">
                <a:solidFill>
                  <a:schemeClr val="tx1"/>
                </a:solidFill>
                <a:effectLst/>
                <a:latin typeface="Arial"/>
                <a:ea typeface="+mn-ea"/>
                <a:cs typeface="Arial"/>
              </a:rPr>
              <a:t>only</a:t>
            </a:r>
            <a:r>
              <a:rPr lang="en-US" sz="1200" kern="1200" dirty="0">
                <a:solidFill>
                  <a:schemeClr val="tx1"/>
                </a:solidFill>
                <a:effectLst/>
                <a:latin typeface="Arial"/>
                <a:ea typeface="+mn-ea"/>
                <a:cs typeface="Arial"/>
              </a:rPr>
              <a:t> research approach that offers this!).</a:t>
            </a:r>
          </a:p>
          <a:p>
            <a:r>
              <a:rPr lang="en-US" sz="1200" kern="1200" dirty="0">
                <a:solidFill>
                  <a:schemeClr val="tx1"/>
                </a:solidFill>
                <a:effectLst/>
                <a:latin typeface="Arial"/>
                <a:ea typeface="+mn-ea"/>
                <a:cs typeface="Arial"/>
              </a:rPr>
              <a:t>There are also drawbacks:</a:t>
            </a:r>
          </a:p>
          <a:p>
            <a:r>
              <a:rPr lang="en-US" sz="1200" kern="1200" dirty="0">
                <a:solidFill>
                  <a:schemeClr val="tx1"/>
                </a:solidFill>
                <a:effectLst/>
                <a:latin typeface="Arial"/>
                <a:ea typeface="+mn-ea"/>
                <a:cs typeface="Arial"/>
              </a:rPr>
              <a:t>1. They do not address the goals of description and prediction in psychology.</a:t>
            </a:r>
          </a:p>
          <a:p>
            <a:r>
              <a:rPr lang="en-US" sz="1200" kern="1200" dirty="0">
                <a:solidFill>
                  <a:schemeClr val="tx1"/>
                </a:solidFill>
                <a:effectLst/>
                <a:latin typeface="Arial"/>
                <a:ea typeface="+mn-ea"/>
                <a:cs typeface="Arial"/>
              </a:rPr>
              <a:t>2. By observing behaviors, we may artificially alter them.</a:t>
            </a:r>
          </a:p>
          <a:p>
            <a:r>
              <a:rPr lang="en-US" sz="1200" kern="1200" dirty="0">
                <a:solidFill>
                  <a:schemeClr val="tx1"/>
                </a:solidFill>
                <a:effectLst/>
                <a:latin typeface="Arial"/>
                <a:ea typeface="+mn-ea"/>
                <a:cs typeface="Arial"/>
              </a:rPr>
              <a:t>3. Some variables cannot be studied in an ethical way using experimental methods.</a:t>
            </a:r>
            <a:r>
              <a:rPr lang="en-US" dirty="0">
                <a:effectLst/>
                <a:latin typeface="Arial"/>
                <a:cs typeface="Arial"/>
              </a:rPr>
              <a:t> </a:t>
            </a:r>
            <a:endParaRPr lang="en-US" dirty="0">
              <a:latin typeface="Arial"/>
              <a:cs typeface="Arial"/>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15</a:t>
            </a:fld>
            <a:endParaRPr lang="en-US"/>
          </a:p>
        </p:txBody>
      </p:sp>
    </p:spTree>
    <p:extLst>
      <p:ext uri="{BB962C8B-B14F-4D97-AF65-F5344CB8AC3E}">
        <p14:creationId xmlns:p14="http://schemas.microsoft.com/office/powerpoint/2010/main" val="3126467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Arial"/>
              </a:rPr>
              <a:t>Those who conduct research in psychology or any other science are obligated to do so ethically. When using live participants (humans or animals), psychologists must have approval from an </a:t>
            </a:r>
            <a:r>
              <a:rPr lang="en-US" sz="1200" i="1" kern="1200" dirty="0">
                <a:solidFill>
                  <a:schemeClr val="tx1"/>
                </a:solidFill>
                <a:effectLst/>
                <a:latin typeface="Arial"/>
                <a:ea typeface="+mn-ea"/>
                <a:cs typeface="Arial"/>
              </a:rPr>
              <a:t>institutional review board</a:t>
            </a:r>
            <a:r>
              <a:rPr lang="en-US" sz="1200" kern="1200" dirty="0">
                <a:solidFill>
                  <a:schemeClr val="tx1"/>
                </a:solidFill>
                <a:effectLst/>
                <a:latin typeface="Arial"/>
                <a:ea typeface="+mn-ea"/>
                <a:cs typeface="Arial"/>
              </a:rPr>
              <a:t> or </a:t>
            </a:r>
            <a:r>
              <a:rPr lang="en-US" sz="1200" i="1" kern="1200" dirty="0">
                <a:solidFill>
                  <a:schemeClr val="tx1"/>
                </a:solidFill>
                <a:effectLst/>
                <a:latin typeface="Arial"/>
                <a:ea typeface="+mn-ea"/>
                <a:cs typeface="Arial"/>
              </a:rPr>
              <a:t>human research ethics committee</a:t>
            </a:r>
            <a:r>
              <a:rPr lang="en-US" sz="1200" kern="1200" dirty="0">
                <a:solidFill>
                  <a:schemeClr val="tx1"/>
                </a:solidFill>
                <a:effectLst/>
                <a:latin typeface="Arial"/>
                <a:ea typeface="+mn-ea"/>
                <a:cs typeface="Arial"/>
              </a:rPr>
              <a:t> to ensure that their research is appropriate and ethical.</a:t>
            </a:r>
            <a:r>
              <a:rPr lang="en-US" dirty="0">
                <a:effectLst/>
                <a:latin typeface="Arial"/>
                <a:cs typeface="Arial"/>
              </a:rPr>
              <a:t> </a:t>
            </a:r>
            <a:endParaRPr lang="en-US" dirty="0">
              <a:latin typeface="Arial"/>
              <a:cs typeface="Arial"/>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16</a:t>
            </a:fld>
            <a:endParaRPr lang="en-US"/>
          </a:p>
        </p:txBody>
      </p:sp>
    </p:spTree>
    <p:extLst>
      <p:ext uri="{BB962C8B-B14F-4D97-AF65-F5344CB8AC3E}">
        <p14:creationId xmlns:p14="http://schemas.microsoft.com/office/powerpoint/2010/main" val="56803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Arial"/>
              </a:rPr>
              <a:t>There are several ways in which researchers ensure that the well-being of their human participants is addressed. Review your authors’ discussion of:</a:t>
            </a:r>
          </a:p>
          <a:p>
            <a:r>
              <a:rPr lang="en-US" sz="1200" kern="1200" dirty="0">
                <a:solidFill>
                  <a:schemeClr val="tx1"/>
                </a:solidFill>
                <a:effectLst/>
                <a:latin typeface="Arial"/>
                <a:ea typeface="+mn-ea"/>
                <a:cs typeface="Arial"/>
              </a:rPr>
              <a:t>1. Informed consent</a:t>
            </a:r>
          </a:p>
          <a:p>
            <a:r>
              <a:rPr lang="en-US" sz="1200" kern="1200" dirty="0">
                <a:solidFill>
                  <a:schemeClr val="tx1"/>
                </a:solidFill>
                <a:effectLst/>
                <a:latin typeface="Arial"/>
                <a:ea typeface="+mn-ea"/>
                <a:cs typeface="Arial"/>
              </a:rPr>
              <a:t>2. The right to withdraw at </a:t>
            </a:r>
            <a:r>
              <a:rPr lang="en-US" sz="1200" i="1" kern="1200" dirty="0">
                <a:solidFill>
                  <a:schemeClr val="tx1"/>
                </a:solidFill>
                <a:effectLst/>
                <a:latin typeface="Arial"/>
                <a:ea typeface="+mn-ea"/>
                <a:cs typeface="Arial"/>
              </a:rPr>
              <a:t>any </a:t>
            </a:r>
            <a:r>
              <a:rPr lang="en-US" sz="1200" kern="1200" dirty="0">
                <a:solidFill>
                  <a:schemeClr val="tx1"/>
                </a:solidFill>
                <a:effectLst/>
                <a:latin typeface="Arial"/>
                <a:ea typeface="+mn-ea"/>
                <a:cs typeface="Arial"/>
              </a:rPr>
              <a:t>time for </a:t>
            </a:r>
            <a:r>
              <a:rPr lang="en-US" sz="1200" i="1" kern="1200" dirty="0">
                <a:solidFill>
                  <a:schemeClr val="tx1"/>
                </a:solidFill>
                <a:effectLst/>
                <a:latin typeface="Arial"/>
                <a:ea typeface="+mn-ea"/>
                <a:cs typeface="Arial"/>
              </a:rPr>
              <a:t>any </a:t>
            </a:r>
            <a:r>
              <a:rPr lang="en-US" sz="1200" kern="1200" dirty="0">
                <a:solidFill>
                  <a:schemeClr val="tx1"/>
                </a:solidFill>
                <a:effectLst/>
                <a:latin typeface="Arial"/>
                <a:ea typeface="+mn-ea"/>
                <a:cs typeface="Arial"/>
              </a:rPr>
              <a:t>reason</a:t>
            </a:r>
          </a:p>
          <a:p>
            <a:r>
              <a:rPr lang="en-US" sz="1200" kern="1200" dirty="0">
                <a:solidFill>
                  <a:schemeClr val="tx1"/>
                </a:solidFill>
                <a:effectLst/>
                <a:latin typeface="Arial"/>
                <a:ea typeface="+mn-ea"/>
                <a:cs typeface="Arial"/>
              </a:rPr>
              <a:t>3. The need to protect confidentiality</a:t>
            </a:r>
          </a:p>
          <a:p>
            <a:r>
              <a:rPr lang="en-US" sz="1200" kern="1200" dirty="0">
                <a:solidFill>
                  <a:schemeClr val="tx1"/>
                </a:solidFill>
                <a:effectLst/>
                <a:latin typeface="Arial"/>
                <a:ea typeface="+mn-ea"/>
                <a:cs typeface="Arial"/>
              </a:rPr>
              <a:t>4. When deception may be used and how to employ appropriate debriefing procedures</a:t>
            </a:r>
          </a:p>
          <a:p>
            <a:r>
              <a:rPr lang="en-US" sz="1200" kern="1200" dirty="0">
                <a:solidFill>
                  <a:schemeClr val="tx1"/>
                </a:solidFill>
                <a:effectLst/>
                <a:latin typeface="Arial"/>
                <a:ea typeface="+mn-ea"/>
                <a:cs typeface="Arial"/>
              </a:rPr>
              <a:t>Examine the famous research of Stanley Milgram, which we’ll talk more about in a later chapter, and consider whether his research was ethical. Be careful to remember that the “rules” of research may have been different when this study was conducted versus today’s ethical codes.</a:t>
            </a:r>
            <a:r>
              <a:rPr lang="en-US" dirty="0">
                <a:effectLst/>
                <a:latin typeface="Arial"/>
                <a:cs typeface="Arial"/>
              </a:rPr>
              <a:t> </a:t>
            </a:r>
            <a:endParaRPr lang="en-US" dirty="0">
              <a:latin typeface="Arial"/>
              <a:cs typeface="Arial"/>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17</a:t>
            </a:fld>
            <a:endParaRPr lang="en-US"/>
          </a:p>
        </p:txBody>
      </p:sp>
    </p:spTree>
    <p:extLst>
      <p:ext uri="{BB962C8B-B14F-4D97-AF65-F5344CB8AC3E}">
        <p14:creationId xmlns:p14="http://schemas.microsoft.com/office/powerpoint/2010/main" val="2431350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Arial"/>
              </a:rPr>
              <a:t>Quite a bit of research done in psychology uses nonhuman animals, and the well-being of those participants must be considered. IRB approval is necessary, the health and safety of the animals must be protected, and pain or discomfort is to be avoided unless it is unavoidable.</a:t>
            </a:r>
          </a:p>
          <a:p>
            <a:r>
              <a:rPr lang="en-US" sz="1200" kern="1200" dirty="0">
                <a:solidFill>
                  <a:schemeClr val="tx1"/>
                </a:solidFill>
                <a:effectLst/>
                <a:latin typeface="Arial"/>
                <a:ea typeface="+mn-ea"/>
                <a:cs typeface="Arial"/>
              </a:rPr>
              <a:t>The issue of animal research is indeed contentious. How do you feel about using animals in research? Does it change your opinion if you know some animals must die for results to be useful? Would your opinion change if you were talking about a rat versus a monkey?</a:t>
            </a:r>
            <a:r>
              <a:rPr lang="en-US" dirty="0">
                <a:effectLst/>
                <a:latin typeface="Arial"/>
                <a:cs typeface="Arial"/>
              </a:rPr>
              <a:t> </a:t>
            </a:r>
            <a:endParaRPr lang="en-US" dirty="0">
              <a:latin typeface="Arial"/>
              <a:cs typeface="Arial"/>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18</a:t>
            </a:fld>
            <a:endParaRPr lang="en-US"/>
          </a:p>
        </p:txBody>
      </p:sp>
    </p:spTree>
    <p:extLst>
      <p:ext uri="{BB962C8B-B14F-4D97-AF65-F5344CB8AC3E}">
        <p14:creationId xmlns:p14="http://schemas.microsoft.com/office/powerpoint/2010/main" val="1150121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Arial"/>
              </a:rPr>
              <a:t>The science of psychology is generally believed to have begun in 1879 in the laboratory of Wilhelm Wundt. His model was called </a:t>
            </a:r>
            <a:r>
              <a:rPr lang="en-US" sz="1200" i="1" kern="1200" dirty="0">
                <a:solidFill>
                  <a:schemeClr val="tx1"/>
                </a:solidFill>
                <a:effectLst/>
                <a:latin typeface="Arial"/>
                <a:ea typeface="+mn-ea"/>
                <a:cs typeface="Arial"/>
              </a:rPr>
              <a:t>structuralism </a:t>
            </a:r>
            <a:r>
              <a:rPr lang="en-US" sz="1200" kern="1200" dirty="0">
                <a:solidFill>
                  <a:schemeClr val="tx1"/>
                </a:solidFill>
                <a:effectLst/>
                <a:latin typeface="Arial"/>
                <a:ea typeface="+mn-ea"/>
                <a:cs typeface="Arial"/>
              </a:rPr>
              <a:t>(as named by his student, Edward </a:t>
            </a:r>
            <a:r>
              <a:rPr lang="en-US" sz="1200" kern="1200" dirty="0" err="1">
                <a:solidFill>
                  <a:schemeClr val="tx1"/>
                </a:solidFill>
                <a:effectLst/>
                <a:latin typeface="Arial"/>
                <a:ea typeface="+mn-ea"/>
                <a:cs typeface="Arial"/>
              </a:rPr>
              <a:t>Titchener</a:t>
            </a:r>
            <a:r>
              <a:rPr lang="en-US" sz="1200" kern="1200" dirty="0">
                <a:solidFill>
                  <a:schemeClr val="tx1"/>
                </a:solidFill>
                <a:effectLst/>
                <a:latin typeface="Arial"/>
                <a:ea typeface="+mn-ea"/>
                <a:cs typeface="Arial"/>
              </a:rPr>
              <a:t>) and emphasized identifying the basic elements of experience through </a:t>
            </a:r>
            <a:r>
              <a:rPr lang="en-US" sz="1200" i="1" kern="1200" dirty="0">
                <a:solidFill>
                  <a:schemeClr val="tx1"/>
                </a:solidFill>
                <a:effectLst/>
                <a:latin typeface="Arial"/>
                <a:ea typeface="+mn-ea"/>
                <a:cs typeface="Arial"/>
              </a:rPr>
              <a:t>introspection</a:t>
            </a:r>
            <a:r>
              <a:rPr lang="en-US" sz="1200" kern="1200" dirty="0">
                <a:solidFill>
                  <a:schemeClr val="tx1"/>
                </a:solidFill>
                <a:effectLst/>
                <a:latin typeface="Arial"/>
                <a:ea typeface="+mn-ea"/>
                <a:cs typeface="Arial"/>
              </a:rPr>
              <a:t>.</a:t>
            </a:r>
          </a:p>
          <a:p>
            <a:r>
              <a:rPr lang="en-US" sz="1200" kern="1200" dirty="0" err="1">
                <a:solidFill>
                  <a:schemeClr val="tx1"/>
                </a:solidFill>
                <a:effectLst/>
                <a:latin typeface="Arial"/>
                <a:ea typeface="+mn-ea"/>
                <a:cs typeface="Arial"/>
              </a:rPr>
              <a:t>Titchener’s</a:t>
            </a:r>
            <a:r>
              <a:rPr lang="en-US" sz="1200" kern="1200" dirty="0">
                <a:solidFill>
                  <a:schemeClr val="tx1"/>
                </a:solidFill>
                <a:effectLst/>
                <a:latin typeface="Arial"/>
                <a:ea typeface="+mn-ea"/>
                <a:cs typeface="Arial"/>
              </a:rPr>
              <a:t> student, Margaret Washburn, was the first woman in the United States to earn a doctorate in psychology, but she did not share her teacher’s passion for structuralism.</a:t>
            </a:r>
            <a:r>
              <a:rPr lang="en-US" dirty="0">
                <a:effectLst/>
                <a:latin typeface="Arial"/>
                <a:cs typeface="Arial"/>
              </a:rPr>
              <a:t> </a:t>
            </a:r>
            <a:endParaRPr lang="en-US" dirty="0">
              <a:latin typeface="Arial"/>
              <a:cs typeface="Arial"/>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19</a:t>
            </a:fld>
            <a:endParaRPr lang="en-US"/>
          </a:p>
        </p:txBody>
      </p:sp>
    </p:spTree>
    <p:extLst>
      <p:ext uri="{BB962C8B-B14F-4D97-AF65-F5344CB8AC3E}">
        <p14:creationId xmlns:p14="http://schemas.microsoft.com/office/powerpoint/2010/main" val="3892440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Arial"/>
              </a:rPr>
              <a:t>The variety of perspectives within psychology is wide, with different scientists focusing on different approaches to understanding human behavior. Refer to your text for a thorough review of each of these approaches, including classical ways of thinking that may no longer be a salient part of the field.</a:t>
            </a:r>
            <a:r>
              <a:rPr lang="en-US" dirty="0">
                <a:effectLst/>
                <a:latin typeface="Arial"/>
                <a:cs typeface="Arial"/>
              </a:rPr>
              <a:t> </a:t>
            </a:r>
            <a:endParaRPr lang="en-US" dirty="0">
              <a:latin typeface="Arial"/>
              <a:cs typeface="Arial"/>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20</a:t>
            </a:fld>
            <a:endParaRPr lang="en-US"/>
          </a:p>
        </p:txBody>
      </p:sp>
    </p:spTree>
    <p:extLst>
      <p:ext uri="{BB962C8B-B14F-4D97-AF65-F5344CB8AC3E}">
        <p14:creationId xmlns:p14="http://schemas.microsoft.com/office/powerpoint/2010/main" val="991040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Arial"/>
              </a:rPr>
              <a:t>American psychologist William James did not agree that the emphasis of psychology should be on searching for how consciousness is comprised but rather for finding its purpose. His model was called </a:t>
            </a:r>
            <a:r>
              <a:rPr lang="en-US" sz="1200" i="1" kern="1200" dirty="0">
                <a:solidFill>
                  <a:schemeClr val="tx1"/>
                </a:solidFill>
                <a:effectLst/>
                <a:latin typeface="Arial"/>
                <a:ea typeface="+mn-ea"/>
                <a:cs typeface="Arial"/>
              </a:rPr>
              <a:t>functionalism</a:t>
            </a:r>
            <a:r>
              <a:rPr lang="en-US" sz="1200" kern="1200" dirty="0">
                <a:solidFill>
                  <a:schemeClr val="tx1"/>
                </a:solidFill>
                <a:effectLst/>
                <a:latin typeface="Arial"/>
                <a:ea typeface="+mn-ea"/>
                <a:cs typeface="Arial"/>
              </a:rPr>
              <a:t> and was heavily influenced by theories of evolution posited by Charles Darwin.</a:t>
            </a:r>
          </a:p>
          <a:p>
            <a:r>
              <a:rPr lang="en-US" sz="1200" kern="1200" dirty="0">
                <a:solidFill>
                  <a:schemeClr val="tx1"/>
                </a:solidFill>
                <a:effectLst/>
                <a:latin typeface="Arial"/>
                <a:ea typeface="+mn-ea"/>
                <a:cs typeface="Arial"/>
              </a:rPr>
              <a:t>Sigmund Freud, arguably the most widely noted and influential figure in the field, was a neurologist who believed that we’re all affected by forces that exist outside of awareness. He called this the </a:t>
            </a:r>
            <a:r>
              <a:rPr lang="en-US" sz="1200" i="1" kern="1200" dirty="0">
                <a:solidFill>
                  <a:schemeClr val="tx1"/>
                </a:solidFill>
                <a:effectLst/>
                <a:latin typeface="Arial"/>
                <a:ea typeface="+mn-ea"/>
                <a:cs typeface="Arial"/>
              </a:rPr>
              <a:t>unconscious</a:t>
            </a:r>
            <a:r>
              <a:rPr lang="en-US" sz="1200" kern="1200" dirty="0">
                <a:solidFill>
                  <a:schemeClr val="tx1"/>
                </a:solidFill>
                <a:effectLst/>
                <a:latin typeface="Arial"/>
                <a:ea typeface="+mn-ea"/>
                <a:cs typeface="Arial"/>
              </a:rPr>
              <a:t>. His system of psychotherapy, psychoanalysis, was based on this concept.</a:t>
            </a:r>
          </a:p>
          <a:p>
            <a:r>
              <a:rPr lang="en-US" sz="1200" kern="1200" dirty="0">
                <a:solidFill>
                  <a:schemeClr val="tx1"/>
                </a:solidFill>
                <a:effectLst/>
                <a:latin typeface="Arial"/>
                <a:ea typeface="+mn-ea"/>
                <a:cs typeface="Arial"/>
              </a:rPr>
              <a:t>Some took exception to objectionable parts of Freud’s model and deviated in their emphasis (conscious versus unconscious, distancing themselves from an emphasis on sexuality). These models are called </a:t>
            </a:r>
            <a:r>
              <a:rPr lang="en-US" sz="1200" i="1" kern="1200" dirty="0">
                <a:solidFill>
                  <a:schemeClr val="tx1"/>
                </a:solidFill>
                <a:effectLst/>
                <a:latin typeface="Arial"/>
                <a:ea typeface="+mn-ea"/>
                <a:cs typeface="Arial"/>
              </a:rPr>
              <a:t>psychodynamic theory</a:t>
            </a:r>
            <a:r>
              <a:rPr lang="en-US" sz="1200" kern="1200" dirty="0">
                <a:solidFill>
                  <a:schemeClr val="tx1"/>
                </a:solidFill>
                <a:effectLst/>
                <a:latin typeface="Arial"/>
                <a:ea typeface="+mn-ea"/>
                <a:cs typeface="Arial"/>
              </a:rPr>
              <a:t>.</a:t>
            </a:r>
            <a:r>
              <a:rPr lang="en-US" dirty="0">
                <a:effectLst/>
                <a:latin typeface="Arial"/>
                <a:cs typeface="Arial"/>
              </a:rPr>
              <a:t> </a:t>
            </a:r>
            <a:endParaRPr lang="en-US" dirty="0">
              <a:latin typeface="Arial"/>
              <a:cs typeface="Arial"/>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21</a:t>
            </a:fld>
            <a:endParaRPr lang="en-US"/>
          </a:p>
        </p:txBody>
      </p:sp>
    </p:spTree>
    <p:extLst>
      <p:ext uri="{BB962C8B-B14F-4D97-AF65-F5344CB8AC3E}">
        <p14:creationId xmlns:p14="http://schemas.microsoft.com/office/powerpoint/2010/main" val="156619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Arial"/>
              </a:rPr>
              <a:t>Do you believe that we only use 10% of our brains? Are you convinced that a person is either “left-brained” or “right-brained”? Maybe you think that having schizophrenia means to have a split personality. These are examples of commonly held misconceptions from the field of psychology. </a:t>
            </a:r>
          </a:p>
          <a:p>
            <a:r>
              <a:rPr lang="en-US" sz="1200" kern="1200" dirty="0">
                <a:solidFill>
                  <a:schemeClr val="tx1"/>
                </a:solidFill>
                <a:effectLst/>
                <a:latin typeface="Arial"/>
                <a:ea typeface="+mn-ea"/>
                <a:cs typeface="Arial"/>
              </a:rPr>
              <a:t>Psychology is rooted in scientific research, which involves the formation of </a:t>
            </a:r>
            <a:r>
              <a:rPr lang="en-US" sz="1200" i="1" kern="1200" dirty="0">
                <a:solidFill>
                  <a:schemeClr val="tx1"/>
                </a:solidFill>
                <a:effectLst/>
                <a:latin typeface="Arial"/>
                <a:ea typeface="+mn-ea"/>
                <a:cs typeface="Arial"/>
              </a:rPr>
              <a:t>theories </a:t>
            </a:r>
            <a:r>
              <a:rPr lang="en-US" sz="1200" kern="1200" dirty="0">
                <a:solidFill>
                  <a:schemeClr val="tx1"/>
                </a:solidFill>
                <a:effectLst/>
                <a:latin typeface="Arial"/>
                <a:ea typeface="+mn-ea"/>
                <a:cs typeface="Arial"/>
              </a:rPr>
              <a:t>that help us generate and test hypotheses. </a:t>
            </a:r>
          </a:p>
          <a:p>
            <a:r>
              <a:rPr lang="en-US" sz="1200" kern="1200" dirty="0">
                <a:solidFill>
                  <a:schemeClr val="tx1"/>
                </a:solidFill>
                <a:effectLst/>
                <a:latin typeface="Arial"/>
                <a:ea typeface="+mn-ea"/>
                <a:cs typeface="Arial"/>
              </a:rPr>
              <a:t>How do you think psychology differs from “everyday” or “commonsense” knowledge?</a:t>
            </a:r>
            <a:r>
              <a:rPr lang="en-US" dirty="0">
                <a:effectLst/>
                <a:latin typeface="Arial"/>
                <a:cs typeface="Arial"/>
              </a:rPr>
              <a:t> </a:t>
            </a:r>
            <a:endParaRPr lang="en-US" dirty="0">
              <a:latin typeface="Arial"/>
              <a:cs typeface="Arial"/>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4</a:t>
            </a:fld>
            <a:endParaRPr lang="en-US"/>
          </a:p>
        </p:txBody>
      </p:sp>
    </p:spTree>
    <p:extLst>
      <p:ext uri="{BB962C8B-B14F-4D97-AF65-F5344CB8AC3E}">
        <p14:creationId xmlns:p14="http://schemas.microsoft.com/office/powerpoint/2010/main" val="3420527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Arial"/>
              </a:rPr>
              <a:t>John Watson was a leading figure in the </a:t>
            </a:r>
            <a:r>
              <a:rPr lang="en-US" sz="1200" i="1" kern="1200" dirty="0">
                <a:solidFill>
                  <a:schemeClr val="tx1"/>
                </a:solidFill>
                <a:effectLst/>
                <a:latin typeface="Arial"/>
                <a:ea typeface="+mn-ea"/>
                <a:cs typeface="Arial"/>
              </a:rPr>
              <a:t>behavioral perspective</a:t>
            </a:r>
            <a:r>
              <a:rPr lang="en-US" sz="1200" kern="1200" dirty="0">
                <a:solidFill>
                  <a:schemeClr val="tx1"/>
                </a:solidFill>
                <a:effectLst/>
                <a:latin typeface="Arial"/>
                <a:ea typeface="+mn-ea"/>
                <a:cs typeface="Arial"/>
              </a:rPr>
              <a:t>, emphasizing that a science should only focus on observable phenomena that could be measured. He also spoke about the influence of the environment on development. His work influenced B. F. Skinner who developed the theory of </a:t>
            </a:r>
            <a:r>
              <a:rPr lang="en-US" sz="1200" i="1" kern="1200" dirty="0">
                <a:solidFill>
                  <a:schemeClr val="tx1"/>
                </a:solidFill>
                <a:effectLst/>
                <a:latin typeface="Arial"/>
                <a:ea typeface="+mn-ea"/>
                <a:cs typeface="Arial"/>
              </a:rPr>
              <a:t>operant conditioning</a:t>
            </a:r>
            <a:r>
              <a:rPr lang="en-US" sz="1200" kern="1200" dirty="0">
                <a:solidFill>
                  <a:schemeClr val="tx1"/>
                </a:solidFill>
                <a:effectLst/>
                <a:latin typeface="Arial"/>
                <a:ea typeface="+mn-ea"/>
                <a:cs typeface="Arial"/>
              </a:rPr>
              <a:t>.</a:t>
            </a:r>
          </a:p>
          <a:p>
            <a:r>
              <a:rPr lang="en-US" sz="1200" kern="1200" dirty="0">
                <a:solidFill>
                  <a:schemeClr val="tx1"/>
                </a:solidFill>
                <a:effectLst/>
                <a:latin typeface="Arial"/>
                <a:ea typeface="+mn-ea"/>
                <a:cs typeface="Arial"/>
              </a:rPr>
              <a:t>Consistent with this idea, the </a:t>
            </a:r>
            <a:r>
              <a:rPr lang="en-US" sz="1200" i="1" kern="1200" dirty="0">
                <a:solidFill>
                  <a:schemeClr val="tx1"/>
                </a:solidFill>
                <a:effectLst/>
                <a:latin typeface="Arial"/>
                <a:ea typeface="+mn-ea"/>
                <a:cs typeface="Arial"/>
              </a:rPr>
              <a:t>sociocultural perspective</a:t>
            </a:r>
            <a:r>
              <a:rPr lang="en-US" sz="1200" kern="1200" dirty="0">
                <a:solidFill>
                  <a:schemeClr val="tx1"/>
                </a:solidFill>
                <a:effectLst/>
                <a:latin typeface="Arial"/>
                <a:ea typeface="+mn-ea"/>
                <a:cs typeface="Arial"/>
              </a:rPr>
              <a:t> focuses on how we are affected by social and cultural influences in our surroundings.</a:t>
            </a:r>
            <a:r>
              <a:rPr lang="en-US" dirty="0">
                <a:effectLst/>
                <a:latin typeface="Arial"/>
                <a:cs typeface="Arial"/>
              </a:rPr>
              <a:t> </a:t>
            </a:r>
            <a:endParaRPr lang="en-US" dirty="0">
              <a:latin typeface="Arial"/>
              <a:cs typeface="Arial"/>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22</a:t>
            </a:fld>
            <a:endParaRPr lang="en-US"/>
          </a:p>
        </p:txBody>
      </p:sp>
    </p:spTree>
    <p:extLst>
      <p:ext uri="{BB962C8B-B14F-4D97-AF65-F5344CB8AC3E}">
        <p14:creationId xmlns:p14="http://schemas.microsoft.com/office/powerpoint/2010/main" val="605631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Arial"/>
              </a:rPr>
              <a:t>A variety of other approaches are important for you to understand, and you’re encouraged to read carefully about them:</a:t>
            </a:r>
          </a:p>
          <a:p>
            <a:r>
              <a:rPr lang="en-US" sz="1200" kern="1200" dirty="0">
                <a:solidFill>
                  <a:schemeClr val="tx1"/>
                </a:solidFill>
                <a:effectLst/>
                <a:latin typeface="Arial"/>
                <a:ea typeface="+mn-ea"/>
                <a:cs typeface="Arial"/>
              </a:rPr>
              <a:t>The </a:t>
            </a:r>
            <a:r>
              <a:rPr lang="en-US" sz="1200" i="1" kern="1200" dirty="0">
                <a:solidFill>
                  <a:schemeClr val="tx1"/>
                </a:solidFill>
                <a:effectLst/>
                <a:latin typeface="Arial"/>
                <a:ea typeface="+mn-ea"/>
                <a:cs typeface="Arial"/>
              </a:rPr>
              <a:t>humanistic perspective </a:t>
            </a:r>
            <a:r>
              <a:rPr lang="en-US" sz="1200" kern="1200" dirty="0">
                <a:solidFill>
                  <a:schemeClr val="tx1"/>
                </a:solidFill>
                <a:effectLst/>
                <a:latin typeface="Arial"/>
                <a:ea typeface="+mn-ea"/>
                <a:cs typeface="Arial"/>
              </a:rPr>
              <a:t>emphasizes personal growth and free will, noting that each person actively chooses who he or she is and what he or she wants to be and do.</a:t>
            </a:r>
          </a:p>
          <a:p>
            <a:r>
              <a:rPr lang="en-US" sz="1200" kern="1200" dirty="0">
                <a:solidFill>
                  <a:schemeClr val="tx1"/>
                </a:solidFill>
                <a:effectLst/>
                <a:latin typeface="Arial"/>
                <a:ea typeface="+mn-ea"/>
                <a:cs typeface="Arial"/>
              </a:rPr>
              <a:t>The </a:t>
            </a:r>
            <a:r>
              <a:rPr lang="en-US" sz="1200" i="1" kern="1200" dirty="0">
                <a:solidFill>
                  <a:schemeClr val="tx1"/>
                </a:solidFill>
                <a:effectLst/>
                <a:latin typeface="Arial"/>
                <a:ea typeface="+mn-ea"/>
                <a:cs typeface="Arial"/>
              </a:rPr>
              <a:t>cognitive perspective</a:t>
            </a:r>
            <a:r>
              <a:rPr lang="en-US" sz="1200" kern="1200" dirty="0">
                <a:solidFill>
                  <a:schemeClr val="tx1"/>
                </a:solidFill>
                <a:effectLst/>
                <a:latin typeface="Arial"/>
                <a:ea typeface="+mn-ea"/>
                <a:cs typeface="Arial"/>
              </a:rPr>
              <a:t> focuses on thinking processes, including such topics as intelligence, problem solving, and memory, among others. </a:t>
            </a:r>
            <a:endParaRPr lang="en-US" sz="1200" i="1" kern="1200" dirty="0">
              <a:solidFill>
                <a:schemeClr val="tx1"/>
              </a:solidFill>
              <a:effectLst/>
              <a:latin typeface="Arial"/>
              <a:ea typeface="+mn-ea"/>
              <a:cs typeface="Arial"/>
            </a:endParaRPr>
          </a:p>
          <a:p>
            <a:r>
              <a:rPr lang="en-US" sz="1200" i="1" kern="1200" dirty="0">
                <a:solidFill>
                  <a:schemeClr val="tx1"/>
                </a:solidFill>
                <a:effectLst/>
                <a:latin typeface="Arial"/>
                <a:ea typeface="+mn-ea"/>
                <a:cs typeface="Arial"/>
              </a:rPr>
              <a:t>Positive psychology</a:t>
            </a:r>
            <a:r>
              <a:rPr lang="en-US" sz="1200" kern="1200" dirty="0">
                <a:solidFill>
                  <a:schemeClr val="tx1"/>
                </a:solidFill>
                <a:effectLst/>
                <a:latin typeface="Arial"/>
                <a:ea typeface="+mn-ea"/>
                <a:cs typeface="Arial"/>
              </a:rPr>
              <a:t>, an offshoot of early humanism, emphasizes factors that are involved with happiness, well-being, and positive emotions. </a:t>
            </a:r>
            <a:endParaRPr lang="en-US" sz="1200" dirty="0">
              <a:latin typeface="Arial"/>
              <a:cs typeface="Arial"/>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23</a:t>
            </a:fld>
            <a:endParaRPr lang="en-US"/>
          </a:p>
        </p:txBody>
      </p:sp>
    </p:spTree>
    <p:extLst>
      <p:ext uri="{BB962C8B-B14F-4D97-AF65-F5344CB8AC3E}">
        <p14:creationId xmlns:p14="http://schemas.microsoft.com/office/powerpoint/2010/main" val="1590473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a:cs typeface="Arial"/>
              </a:rPr>
              <a:t>If you’ve ever wondered “what do psychologists do?” the answer can be found in this table. </a:t>
            </a:r>
            <a:endParaRPr lang="en-US" sz="1200" dirty="0">
              <a:latin typeface="Arial"/>
              <a:cs typeface="Arial"/>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24</a:t>
            </a:fld>
            <a:endParaRPr lang="en-US"/>
          </a:p>
        </p:txBody>
      </p:sp>
    </p:spTree>
    <p:extLst>
      <p:ext uri="{BB962C8B-B14F-4D97-AF65-F5344CB8AC3E}">
        <p14:creationId xmlns:p14="http://schemas.microsoft.com/office/powerpoint/2010/main" val="3817567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a:cs typeface="Arial"/>
              </a:rPr>
              <a:t>If you’ve ever wondered “what do psychologists do?” the answer can be found in this table. </a:t>
            </a:r>
            <a:endParaRPr lang="en-US" sz="1200" dirty="0">
              <a:latin typeface="Arial"/>
              <a:cs typeface="Arial"/>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25</a:t>
            </a:fld>
            <a:endParaRPr lang="en-US"/>
          </a:p>
        </p:txBody>
      </p:sp>
    </p:spTree>
    <p:extLst>
      <p:ext uri="{BB962C8B-B14F-4D97-AF65-F5344CB8AC3E}">
        <p14:creationId xmlns:p14="http://schemas.microsoft.com/office/powerpoint/2010/main" val="4266152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cs typeface="Arial"/>
              </a:rPr>
              <a:t>If you think about a psychologist as a clinician who helps people with their troubles, you are only thinking of a small percentage of the possible careers in the field.</a:t>
            </a:r>
            <a:endParaRPr lang="en-US" sz="1200" dirty="0">
              <a:latin typeface="Arial"/>
              <a:cs typeface="Arial"/>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26</a:t>
            </a:fld>
            <a:endParaRPr lang="en-US"/>
          </a:p>
        </p:txBody>
      </p:sp>
    </p:spTree>
    <p:extLst>
      <p:ext uri="{BB962C8B-B14F-4D97-AF65-F5344CB8AC3E}">
        <p14:creationId xmlns:p14="http://schemas.microsoft.com/office/powerpoint/2010/main" val="3409215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cs typeface="Arial"/>
              </a:rPr>
              <a:t>In addition to Washburn, other people broke through race and gender barriers in psychology. Mary Calkins, Christine Ladd-Franklin, Karen Horney, Gilbert Haven Jones, Francis Sumner, and Kenneth and Mamie Clark were just some of those many individuals who had to fight through cultural and institutional barriers, and all of them made enormous contributions to the field.</a:t>
            </a:r>
          </a:p>
          <a:p>
            <a:r>
              <a:rPr lang="en-US" sz="1200" kern="1200" dirty="0">
                <a:solidFill>
                  <a:schemeClr val="tx1"/>
                </a:solidFill>
                <a:effectLst/>
                <a:latin typeface="Arial"/>
                <a:cs typeface="Arial"/>
              </a:rPr>
              <a:t>Review the text’s discussion of how women and minority individuals play an enormous role in today’s psychology and are leading the future thinking in the field!</a:t>
            </a:r>
            <a:r>
              <a:rPr lang="en-US" dirty="0">
                <a:effectLst/>
                <a:latin typeface="Arial"/>
                <a:cs typeface="Arial"/>
              </a:rPr>
              <a:t> </a:t>
            </a:r>
            <a:endParaRPr lang="en-US" sz="1200" dirty="0">
              <a:latin typeface="Arial"/>
              <a:cs typeface="Arial"/>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27</a:t>
            </a:fld>
            <a:endParaRPr lang="en-US"/>
          </a:p>
        </p:txBody>
      </p:sp>
    </p:spTree>
    <p:extLst>
      <p:ext uri="{BB962C8B-B14F-4D97-AF65-F5344CB8AC3E}">
        <p14:creationId xmlns:p14="http://schemas.microsoft.com/office/powerpoint/2010/main" val="2045241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Arial"/>
              </a:rPr>
              <a:t>If you wonder what it takes to get a degree in psychology, what graduate opportunities exist, and how the training will position you for a career in the field, review the Psychology Applies to Your World feature in the textbook.</a:t>
            </a:r>
          </a:p>
          <a:p>
            <a:r>
              <a:rPr lang="en-US" sz="1200" kern="1200" dirty="0">
                <a:solidFill>
                  <a:schemeClr val="tx1"/>
                </a:solidFill>
                <a:effectLst/>
                <a:latin typeface="Arial"/>
                <a:ea typeface="+mn-ea"/>
                <a:cs typeface="Arial"/>
              </a:rPr>
              <a:t>Remember that an undergraduate degree in psychology can open many doors outside of the field. As an example, can you imagine psychology leading you into a legal or medical profession?</a:t>
            </a:r>
            <a:r>
              <a:rPr lang="en-US" dirty="0">
                <a:effectLst/>
                <a:latin typeface="Arial"/>
                <a:cs typeface="Arial"/>
              </a:rPr>
              <a:t> </a:t>
            </a:r>
            <a:endParaRPr lang="en-US" dirty="0">
              <a:latin typeface="Arial"/>
              <a:cs typeface="Arial"/>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28</a:t>
            </a:fld>
            <a:endParaRPr lang="en-US"/>
          </a:p>
        </p:txBody>
      </p:sp>
    </p:spTree>
    <p:extLst>
      <p:ext uri="{BB962C8B-B14F-4D97-AF65-F5344CB8AC3E}">
        <p14:creationId xmlns:p14="http://schemas.microsoft.com/office/powerpoint/2010/main" val="97180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Arial"/>
              </a:rPr>
              <a:t>Do you believe that we only use 10% of our brains? Are you convinced that a person is either “left-brained” or “right-brained”? Maybe you think that having schizophrenia means to have a split personality. These are examples of commonly held misconceptions from the field of psychology. </a:t>
            </a:r>
          </a:p>
          <a:p>
            <a:r>
              <a:rPr lang="en-US" sz="1200" kern="1200" dirty="0">
                <a:solidFill>
                  <a:schemeClr val="tx1"/>
                </a:solidFill>
                <a:effectLst/>
                <a:latin typeface="Arial"/>
                <a:ea typeface="+mn-ea"/>
                <a:cs typeface="Arial"/>
              </a:rPr>
              <a:t>Psychology is rooted in scientific research, which involves the formation of </a:t>
            </a:r>
            <a:r>
              <a:rPr lang="en-US" sz="1200" i="1" kern="1200" dirty="0">
                <a:solidFill>
                  <a:schemeClr val="tx1"/>
                </a:solidFill>
                <a:effectLst/>
                <a:latin typeface="Arial"/>
                <a:ea typeface="+mn-ea"/>
                <a:cs typeface="Arial"/>
              </a:rPr>
              <a:t>theories </a:t>
            </a:r>
            <a:r>
              <a:rPr lang="en-US" sz="1200" kern="1200" dirty="0">
                <a:solidFill>
                  <a:schemeClr val="tx1"/>
                </a:solidFill>
                <a:effectLst/>
                <a:latin typeface="Arial"/>
                <a:ea typeface="+mn-ea"/>
                <a:cs typeface="Arial"/>
              </a:rPr>
              <a:t>that help us generate and test hypotheses. </a:t>
            </a:r>
          </a:p>
          <a:p>
            <a:r>
              <a:rPr lang="en-US" sz="1200" kern="1200" dirty="0">
                <a:solidFill>
                  <a:schemeClr val="tx1"/>
                </a:solidFill>
                <a:effectLst/>
                <a:latin typeface="Arial"/>
                <a:ea typeface="+mn-ea"/>
                <a:cs typeface="Arial"/>
              </a:rPr>
              <a:t>How do you think psychology differs from “everyday” or “commonsense” knowledge?</a:t>
            </a:r>
            <a:r>
              <a:rPr lang="en-US" dirty="0">
                <a:effectLst/>
                <a:latin typeface="Arial"/>
                <a:cs typeface="Arial"/>
              </a:rPr>
              <a:t> </a:t>
            </a:r>
            <a:endParaRPr lang="en-US" dirty="0">
              <a:latin typeface="Arial"/>
              <a:cs typeface="Arial"/>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5</a:t>
            </a:fld>
            <a:endParaRPr lang="en-US"/>
          </a:p>
        </p:txBody>
      </p:sp>
    </p:spTree>
    <p:extLst>
      <p:ext uri="{BB962C8B-B14F-4D97-AF65-F5344CB8AC3E}">
        <p14:creationId xmlns:p14="http://schemas.microsoft.com/office/powerpoint/2010/main" val="2691118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Arial"/>
              </a:rPr>
              <a:t>When a commercial tries to sell you a product by advertising amazing outcomes or unrealistic promises, it may be employing </a:t>
            </a:r>
            <a:r>
              <a:rPr lang="en-US" sz="1200" i="1" kern="1200" dirty="0" err="1">
                <a:solidFill>
                  <a:schemeClr val="tx1"/>
                </a:solidFill>
                <a:effectLst/>
                <a:latin typeface="Arial"/>
                <a:ea typeface="+mn-ea"/>
                <a:cs typeface="Arial"/>
              </a:rPr>
              <a:t>pseudopsychology</a:t>
            </a:r>
            <a:r>
              <a:rPr lang="en-US" sz="1200" kern="1200" dirty="0">
                <a:solidFill>
                  <a:schemeClr val="tx1"/>
                </a:solidFill>
                <a:effectLst/>
                <a:latin typeface="Arial"/>
                <a:ea typeface="+mn-ea"/>
                <a:cs typeface="Arial"/>
              </a:rPr>
              <a:t>. These may look real and impressive, but they are based on claims that are not supported by a true science. (Think “Six Minute Abs” and you’ll know what this refers to!)</a:t>
            </a:r>
          </a:p>
          <a:p>
            <a:r>
              <a:rPr lang="en-US" sz="1200" kern="1200" dirty="0">
                <a:solidFill>
                  <a:schemeClr val="tx1"/>
                </a:solidFill>
                <a:effectLst/>
                <a:latin typeface="Arial"/>
                <a:ea typeface="+mn-ea"/>
                <a:cs typeface="Arial"/>
              </a:rPr>
              <a:t>A true science employs </a:t>
            </a:r>
            <a:r>
              <a:rPr lang="en-US" sz="1200" i="1" kern="1200" dirty="0">
                <a:solidFill>
                  <a:schemeClr val="tx1"/>
                </a:solidFill>
                <a:effectLst/>
                <a:latin typeface="Arial"/>
                <a:ea typeface="+mn-ea"/>
                <a:cs typeface="Arial"/>
              </a:rPr>
              <a:t>critical thinking</a:t>
            </a:r>
            <a:r>
              <a:rPr lang="en-US" sz="1200" kern="1200" dirty="0">
                <a:solidFill>
                  <a:schemeClr val="tx1"/>
                </a:solidFill>
                <a:effectLst/>
                <a:latin typeface="Arial"/>
                <a:ea typeface="+mn-ea"/>
                <a:cs typeface="Arial"/>
              </a:rPr>
              <a:t>,</a:t>
            </a:r>
            <a:r>
              <a:rPr lang="en-US" sz="1200" i="1" kern="1200" dirty="0">
                <a:solidFill>
                  <a:schemeClr val="tx1"/>
                </a:solidFill>
                <a:effectLst/>
                <a:latin typeface="Arial"/>
                <a:ea typeface="+mn-ea"/>
                <a:cs typeface="Arial"/>
              </a:rPr>
              <a:t> </a:t>
            </a:r>
            <a:r>
              <a:rPr lang="en-US" sz="1200" kern="1200" dirty="0">
                <a:solidFill>
                  <a:schemeClr val="tx1"/>
                </a:solidFill>
                <a:effectLst/>
                <a:latin typeface="Arial"/>
                <a:ea typeface="+mn-ea"/>
                <a:cs typeface="Arial"/>
              </a:rPr>
              <a:t>which is a thought process that involves analyzing and evaluating information and then applying it to other situations.</a:t>
            </a:r>
            <a:r>
              <a:rPr lang="en-US" dirty="0">
                <a:effectLst/>
                <a:latin typeface="Arial"/>
                <a:cs typeface="Arial"/>
              </a:rPr>
              <a:t> </a:t>
            </a:r>
            <a:endParaRPr lang="en-US" sz="1200" dirty="0">
              <a:latin typeface="Arial"/>
              <a:cs typeface="Arial"/>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6</a:t>
            </a:fld>
            <a:endParaRPr lang="en-US"/>
          </a:p>
        </p:txBody>
      </p:sp>
    </p:spTree>
    <p:extLst>
      <p:ext uri="{BB962C8B-B14F-4D97-AF65-F5344CB8AC3E}">
        <p14:creationId xmlns:p14="http://schemas.microsoft.com/office/powerpoint/2010/main" val="1327969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Arial"/>
              </a:rPr>
              <a:t>What are the goals of psychology and what questions do they answer?</a:t>
            </a:r>
            <a:endParaRPr lang="en-US" sz="1200" i="1" kern="1200" dirty="0">
              <a:solidFill>
                <a:schemeClr val="tx1"/>
              </a:solidFill>
              <a:effectLst/>
              <a:latin typeface="Arial"/>
              <a:ea typeface="+mn-ea"/>
              <a:cs typeface="Arial"/>
            </a:endParaRPr>
          </a:p>
          <a:p>
            <a:r>
              <a:rPr lang="en-US" sz="1200" i="1" kern="1200" dirty="0">
                <a:solidFill>
                  <a:schemeClr val="tx1"/>
                </a:solidFill>
                <a:effectLst/>
                <a:latin typeface="Arial"/>
                <a:ea typeface="+mn-ea"/>
                <a:cs typeface="Arial"/>
              </a:rPr>
              <a:t>Description</a:t>
            </a:r>
            <a:r>
              <a:rPr lang="en-US" sz="1200" kern="1200" dirty="0">
                <a:solidFill>
                  <a:schemeClr val="tx1"/>
                </a:solidFill>
                <a:effectLst/>
                <a:latin typeface="Arial"/>
                <a:ea typeface="+mn-ea"/>
                <a:cs typeface="Arial"/>
              </a:rPr>
              <a:t>—“What happened?”</a:t>
            </a:r>
            <a:endParaRPr lang="en-US" sz="1200" i="1" kern="1200" dirty="0">
              <a:solidFill>
                <a:schemeClr val="tx1"/>
              </a:solidFill>
              <a:effectLst/>
              <a:latin typeface="Arial"/>
              <a:ea typeface="+mn-ea"/>
              <a:cs typeface="Arial"/>
            </a:endParaRPr>
          </a:p>
          <a:p>
            <a:r>
              <a:rPr lang="en-US" sz="1200" i="1" kern="1200" dirty="0">
                <a:solidFill>
                  <a:schemeClr val="tx1"/>
                </a:solidFill>
                <a:effectLst/>
                <a:latin typeface="Arial"/>
                <a:ea typeface="+mn-ea"/>
                <a:cs typeface="Arial"/>
              </a:rPr>
              <a:t>Explanation</a:t>
            </a:r>
            <a:r>
              <a:rPr lang="en-US" sz="1200" kern="1200" dirty="0">
                <a:solidFill>
                  <a:schemeClr val="tx1"/>
                </a:solidFill>
                <a:effectLst/>
                <a:latin typeface="Arial"/>
                <a:ea typeface="+mn-ea"/>
                <a:cs typeface="Arial"/>
              </a:rPr>
              <a:t>—“Why did it happen?”</a:t>
            </a:r>
            <a:endParaRPr lang="en-US" sz="1200" i="1" kern="1200" dirty="0">
              <a:solidFill>
                <a:schemeClr val="tx1"/>
              </a:solidFill>
              <a:effectLst/>
              <a:latin typeface="Arial"/>
              <a:ea typeface="+mn-ea"/>
              <a:cs typeface="Arial"/>
            </a:endParaRPr>
          </a:p>
          <a:p>
            <a:r>
              <a:rPr lang="en-US" sz="1200" i="1" kern="1200" dirty="0">
                <a:solidFill>
                  <a:schemeClr val="tx1"/>
                </a:solidFill>
                <a:effectLst/>
                <a:latin typeface="Arial"/>
                <a:ea typeface="+mn-ea"/>
                <a:cs typeface="Arial"/>
              </a:rPr>
              <a:t>Prediction</a:t>
            </a:r>
            <a:r>
              <a:rPr lang="en-US" sz="1200" kern="1200" dirty="0">
                <a:solidFill>
                  <a:schemeClr val="tx1"/>
                </a:solidFill>
                <a:effectLst/>
                <a:latin typeface="Arial"/>
                <a:ea typeface="+mn-ea"/>
                <a:cs typeface="Arial"/>
              </a:rPr>
              <a:t>—“Will it happen again? If so, how?”</a:t>
            </a:r>
            <a:endParaRPr lang="en-US" sz="1200" i="1" kern="1200" dirty="0">
              <a:solidFill>
                <a:schemeClr val="tx1"/>
              </a:solidFill>
              <a:effectLst/>
              <a:latin typeface="Arial"/>
              <a:ea typeface="+mn-ea"/>
              <a:cs typeface="Arial"/>
            </a:endParaRPr>
          </a:p>
          <a:p>
            <a:r>
              <a:rPr lang="en-US" sz="1200" i="1" kern="1200" dirty="0">
                <a:solidFill>
                  <a:schemeClr val="tx1"/>
                </a:solidFill>
                <a:effectLst/>
                <a:latin typeface="Arial"/>
                <a:ea typeface="+mn-ea"/>
                <a:cs typeface="Arial"/>
              </a:rPr>
              <a:t>Control</a:t>
            </a:r>
            <a:r>
              <a:rPr lang="en-US" sz="1200" kern="1200" dirty="0">
                <a:solidFill>
                  <a:schemeClr val="tx1"/>
                </a:solidFill>
                <a:effectLst/>
                <a:latin typeface="Arial"/>
                <a:ea typeface="+mn-ea"/>
                <a:cs typeface="Arial"/>
              </a:rPr>
              <a:t>—“Can we influence if and how it will happen again?”</a:t>
            </a:r>
          </a:p>
          <a:p>
            <a:r>
              <a:rPr lang="en-US" sz="1200" kern="1200" dirty="0">
                <a:solidFill>
                  <a:schemeClr val="tx1"/>
                </a:solidFill>
                <a:effectLst/>
                <a:latin typeface="Arial"/>
                <a:ea typeface="+mn-ea"/>
                <a:cs typeface="Arial"/>
              </a:rPr>
              <a:t>Note that this last goal, control, is easy to misunderstand. Psychologists are not interested in “controlling people,” per se. Rather, they are interested in controlling situations so that they can improve others’ lives. As an example, can we control the symptoms of schizophrenia so that a person with the condition can be happier and more productive in his or her life?</a:t>
            </a:r>
            <a:r>
              <a:rPr lang="en-US" dirty="0">
                <a:effectLst/>
                <a:latin typeface="Arial"/>
                <a:cs typeface="Arial"/>
              </a:rPr>
              <a:t> </a:t>
            </a:r>
            <a:endParaRPr lang="en-US" sz="1200" dirty="0">
              <a:latin typeface="Arial"/>
              <a:cs typeface="Arial"/>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7</a:t>
            </a:fld>
            <a:endParaRPr lang="en-US"/>
          </a:p>
        </p:txBody>
      </p:sp>
    </p:spTree>
    <p:extLst>
      <p:ext uri="{BB962C8B-B14F-4D97-AF65-F5344CB8AC3E}">
        <p14:creationId xmlns:p14="http://schemas.microsoft.com/office/powerpoint/2010/main" val="2616610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Arial"/>
              </a:rPr>
              <a:t>Note that the </a:t>
            </a:r>
            <a:r>
              <a:rPr lang="en-US" sz="1200" i="1" kern="1200" dirty="0">
                <a:solidFill>
                  <a:schemeClr val="tx1"/>
                </a:solidFill>
                <a:effectLst/>
                <a:latin typeface="Arial"/>
                <a:ea typeface="+mn-ea"/>
                <a:cs typeface="Arial"/>
              </a:rPr>
              <a:t>scientific method</a:t>
            </a:r>
            <a:r>
              <a:rPr lang="en-US" sz="1200" kern="1200" dirty="0">
                <a:solidFill>
                  <a:schemeClr val="tx1"/>
                </a:solidFill>
                <a:effectLst/>
                <a:latin typeface="Arial"/>
                <a:ea typeface="+mn-ea"/>
                <a:cs typeface="Arial"/>
              </a:rPr>
              <a:t> can be thought of as a system of rules for asking and answering questions. If the rules are violated, the findings we arrive at have no true value.</a:t>
            </a:r>
          </a:p>
          <a:p>
            <a:r>
              <a:rPr lang="en-US" sz="1200" kern="1200" dirty="0">
                <a:solidFill>
                  <a:schemeClr val="tx1"/>
                </a:solidFill>
                <a:effectLst/>
                <a:latin typeface="Arial"/>
                <a:ea typeface="+mn-ea"/>
                <a:cs typeface="Arial"/>
              </a:rPr>
              <a:t>Refer to your text for a thorough review of the step-by-step process of the scientific method.</a:t>
            </a:r>
          </a:p>
          <a:p>
            <a:r>
              <a:rPr lang="en-US" sz="1200" kern="1200" dirty="0">
                <a:solidFill>
                  <a:schemeClr val="tx1"/>
                </a:solidFill>
                <a:effectLst/>
                <a:latin typeface="Arial"/>
                <a:ea typeface="+mn-ea"/>
                <a:cs typeface="Arial"/>
              </a:rPr>
              <a:t>1. Define and describe the issue to be studied.</a:t>
            </a:r>
          </a:p>
          <a:p>
            <a:r>
              <a:rPr lang="en-US" sz="1200" kern="1200" dirty="0">
                <a:solidFill>
                  <a:schemeClr val="tx1"/>
                </a:solidFill>
                <a:effectLst/>
                <a:latin typeface="Arial"/>
                <a:ea typeface="+mn-ea"/>
                <a:cs typeface="Arial"/>
              </a:rPr>
              <a:t>2. Form a testable hypothesis.</a:t>
            </a:r>
          </a:p>
          <a:p>
            <a:r>
              <a:rPr lang="en-US" sz="1200" kern="1200" dirty="0">
                <a:solidFill>
                  <a:schemeClr val="tx1"/>
                </a:solidFill>
                <a:effectLst/>
                <a:latin typeface="Arial"/>
                <a:ea typeface="+mn-ea"/>
                <a:cs typeface="Arial"/>
              </a:rPr>
              <a:t>3. Choose an appropriate research strategy</a:t>
            </a:r>
          </a:p>
          <a:p>
            <a:r>
              <a:rPr lang="en-US" sz="1200" kern="1200" dirty="0">
                <a:solidFill>
                  <a:schemeClr val="tx1"/>
                </a:solidFill>
                <a:effectLst/>
                <a:latin typeface="Arial"/>
                <a:ea typeface="+mn-ea"/>
                <a:cs typeface="Arial"/>
              </a:rPr>
              <a:t>4. Conduct the study to test your hypothesis.</a:t>
            </a:r>
          </a:p>
          <a:p>
            <a:r>
              <a:rPr lang="en-US" sz="1200" kern="1200" dirty="0">
                <a:solidFill>
                  <a:schemeClr val="tx1"/>
                </a:solidFill>
                <a:effectLst/>
                <a:latin typeface="Arial"/>
                <a:ea typeface="+mn-ea"/>
                <a:cs typeface="Arial"/>
              </a:rPr>
              <a:t>5. Analyze the data to support or reject your hypothesis.</a:t>
            </a:r>
            <a:r>
              <a:rPr lang="en-US" dirty="0">
                <a:effectLst/>
                <a:latin typeface="Arial"/>
                <a:cs typeface="Arial"/>
              </a:rPr>
              <a:t> </a:t>
            </a:r>
            <a:endParaRPr lang="en-US" sz="1200" dirty="0">
              <a:latin typeface="Arial"/>
              <a:cs typeface="Arial"/>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8</a:t>
            </a:fld>
            <a:endParaRPr lang="en-US"/>
          </a:p>
        </p:txBody>
      </p:sp>
    </p:spTree>
    <p:extLst>
      <p:ext uri="{BB962C8B-B14F-4D97-AF65-F5344CB8AC3E}">
        <p14:creationId xmlns:p14="http://schemas.microsoft.com/office/powerpoint/2010/main" val="486735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cs typeface="Arial"/>
              </a:rPr>
              <a:t>There are two kinds of hypotheses with which psychologists work:</a:t>
            </a:r>
          </a:p>
          <a:p>
            <a:r>
              <a:rPr lang="en-US" sz="1200" kern="1200" dirty="0">
                <a:solidFill>
                  <a:schemeClr val="tx1"/>
                </a:solidFill>
                <a:effectLst/>
                <a:latin typeface="Arial"/>
                <a:cs typeface="Arial"/>
              </a:rPr>
              <a:t>1. Predictive hypotheses—make assumptions about relationships between variables</a:t>
            </a:r>
          </a:p>
          <a:p>
            <a:r>
              <a:rPr lang="en-US" sz="1200" kern="1200" dirty="0">
                <a:solidFill>
                  <a:schemeClr val="tx1"/>
                </a:solidFill>
                <a:effectLst/>
                <a:latin typeface="Arial"/>
                <a:cs typeface="Arial"/>
              </a:rPr>
              <a:t>2. Causal hypotheses—an educated guess as to how one variable will influence (or </a:t>
            </a:r>
            <a:r>
              <a:rPr lang="en-US" sz="1200" i="1" kern="1200" dirty="0">
                <a:solidFill>
                  <a:schemeClr val="tx1"/>
                </a:solidFill>
                <a:effectLst/>
                <a:latin typeface="Arial"/>
                <a:cs typeface="Arial"/>
              </a:rPr>
              <a:t>cause a change </a:t>
            </a:r>
            <a:r>
              <a:rPr lang="en-US" sz="1200" kern="1200" dirty="0">
                <a:solidFill>
                  <a:schemeClr val="tx1"/>
                </a:solidFill>
                <a:effectLst/>
                <a:latin typeface="Arial"/>
                <a:cs typeface="Arial"/>
              </a:rPr>
              <a:t>in) another variable</a:t>
            </a:r>
          </a:p>
          <a:p>
            <a:r>
              <a:rPr lang="en-US" sz="1200" kern="1200" dirty="0">
                <a:solidFill>
                  <a:schemeClr val="tx1"/>
                </a:solidFill>
                <a:effectLst/>
                <a:latin typeface="Arial"/>
                <a:cs typeface="Arial"/>
              </a:rPr>
              <a:t>Can you come up with some examples of each?</a:t>
            </a:r>
            <a:r>
              <a:rPr lang="en-US" dirty="0">
                <a:effectLst/>
                <a:latin typeface="Arial"/>
                <a:cs typeface="Arial"/>
              </a:rPr>
              <a:t> </a:t>
            </a:r>
            <a:endParaRPr lang="en-US" dirty="0">
              <a:latin typeface="Arial"/>
              <a:cs typeface="Arial"/>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9</a:t>
            </a:fld>
            <a:endParaRPr lang="en-US"/>
          </a:p>
        </p:txBody>
      </p:sp>
    </p:spTree>
    <p:extLst>
      <p:ext uri="{BB962C8B-B14F-4D97-AF65-F5344CB8AC3E}">
        <p14:creationId xmlns:p14="http://schemas.microsoft.com/office/powerpoint/2010/main" val="1122447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Research in psychology is conducted with people (or animals) who comprise a </a:t>
            </a:r>
            <a:r>
              <a:rPr lang="en-US" i="1" dirty="0">
                <a:latin typeface="Arial"/>
                <a:cs typeface="Arial"/>
              </a:rPr>
              <a:t>sample</a:t>
            </a:r>
            <a:r>
              <a:rPr lang="en-US" dirty="0">
                <a:latin typeface="Arial"/>
                <a:cs typeface="Arial"/>
              </a:rPr>
              <a:t>. This sample is meant to reflect the larger </a:t>
            </a:r>
            <a:r>
              <a:rPr lang="en-US" i="1" dirty="0">
                <a:latin typeface="Arial"/>
                <a:cs typeface="Arial"/>
              </a:rPr>
              <a:t>population</a:t>
            </a:r>
            <a:r>
              <a:rPr lang="en-US" dirty="0">
                <a:latin typeface="Arial"/>
                <a:cs typeface="Arial"/>
              </a:rPr>
              <a:t> from which it is drawn. In other words, the sample is </a:t>
            </a:r>
            <a:r>
              <a:rPr lang="en-US" i="1" dirty="0">
                <a:latin typeface="Arial"/>
                <a:cs typeface="Arial"/>
              </a:rPr>
              <a:t>representative</a:t>
            </a:r>
            <a:r>
              <a:rPr lang="en-US" dirty="0">
                <a:latin typeface="Arial"/>
                <a:cs typeface="Arial"/>
              </a:rPr>
              <a:t> of the larger population.</a:t>
            </a:r>
          </a:p>
          <a:p>
            <a:r>
              <a:rPr lang="en-US" dirty="0">
                <a:latin typeface="Arial"/>
                <a:cs typeface="Arial"/>
              </a:rPr>
              <a:t>Read in your text about the difference between a </a:t>
            </a:r>
            <a:r>
              <a:rPr lang="en-US" i="1" dirty="0">
                <a:latin typeface="Arial"/>
                <a:cs typeface="Arial"/>
              </a:rPr>
              <a:t>random sample </a:t>
            </a:r>
            <a:r>
              <a:rPr lang="en-US" dirty="0">
                <a:latin typeface="Arial"/>
                <a:cs typeface="Arial"/>
              </a:rPr>
              <a:t>and a </a:t>
            </a:r>
            <a:r>
              <a:rPr lang="en-US" i="1" dirty="0">
                <a:latin typeface="Arial"/>
                <a:cs typeface="Arial"/>
              </a:rPr>
              <a:t>sample of convenience</a:t>
            </a:r>
            <a:r>
              <a:rPr lang="en-US" dirty="0">
                <a:latin typeface="Arial"/>
                <a:cs typeface="Arial"/>
              </a:rPr>
              <a:t>. </a:t>
            </a: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10</a:t>
            </a:fld>
            <a:endParaRPr lang="en-US"/>
          </a:p>
        </p:txBody>
      </p:sp>
    </p:spTree>
    <p:extLst>
      <p:ext uri="{BB962C8B-B14F-4D97-AF65-F5344CB8AC3E}">
        <p14:creationId xmlns:p14="http://schemas.microsoft.com/office/powerpoint/2010/main" val="2606904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a:ea typeface="+mn-ea"/>
                <a:cs typeface="Arial"/>
              </a:rPr>
              <a:t>When behaviors are studied and monitored in their normal or usual setting, this is called </a:t>
            </a:r>
            <a:r>
              <a:rPr lang="en-US" sz="1200" i="1" kern="1200" dirty="0">
                <a:solidFill>
                  <a:schemeClr val="tx1"/>
                </a:solidFill>
                <a:effectLst/>
                <a:latin typeface="Arial"/>
                <a:ea typeface="+mn-ea"/>
                <a:cs typeface="Arial"/>
              </a:rPr>
              <a:t>naturalistic observation</a:t>
            </a:r>
            <a:r>
              <a:rPr lang="en-US" sz="1200" kern="1200" dirty="0">
                <a:solidFill>
                  <a:schemeClr val="tx1"/>
                </a:solidFill>
                <a:effectLst/>
                <a:latin typeface="Arial"/>
                <a:ea typeface="+mn-ea"/>
                <a:cs typeface="Arial"/>
              </a:rPr>
              <a:t>. It provides the most accurate accounting possible of how people truly act, but you have to be careful not to let on that the observation is taking place. This is called </a:t>
            </a:r>
            <a:r>
              <a:rPr lang="en-US" sz="1200" i="1" kern="1200" dirty="0">
                <a:solidFill>
                  <a:schemeClr val="tx1"/>
                </a:solidFill>
                <a:effectLst/>
                <a:latin typeface="Arial"/>
                <a:ea typeface="+mn-ea"/>
                <a:cs typeface="Arial"/>
              </a:rPr>
              <a:t>reactivity.</a:t>
            </a:r>
            <a:endParaRPr lang="en-US" sz="1200" kern="1200" dirty="0">
              <a:solidFill>
                <a:schemeClr val="tx1"/>
              </a:solidFill>
              <a:effectLst/>
              <a:latin typeface="Arial"/>
              <a:ea typeface="+mn-ea"/>
              <a:cs typeface="Arial"/>
            </a:endParaRPr>
          </a:p>
          <a:p>
            <a:r>
              <a:rPr lang="en-US" sz="1200" kern="1200" dirty="0">
                <a:solidFill>
                  <a:schemeClr val="tx1"/>
                </a:solidFill>
                <a:effectLst/>
                <a:latin typeface="Arial"/>
                <a:ea typeface="+mn-ea"/>
                <a:cs typeface="Arial"/>
              </a:rPr>
              <a:t>How do you behave when you know people are watching you?</a:t>
            </a:r>
            <a:r>
              <a:rPr lang="en-US" dirty="0">
                <a:effectLst/>
                <a:latin typeface="Arial"/>
                <a:cs typeface="Arial"/>
              </a:rPr>
              <a:t> </a:t>
            </a:r>
            <a:endParaRPr lang="en-US" dirty="0">
              <a:latin typeface="Arial"/>
              <a:cs typeface="Arial"/>
            </a:endParaRPr>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11</a:t>
            </a:fld>
            <a:endParaRPr lang="en-US"/>
          </a:p>
        </p:txBody>
      </p:sp>
    </p:spTree>
    <p:extLst>
      <p:ext uri="{BB962C8B-B14F-4D97-AF65-F5344CB8AC3E}">
        <p14:creationId xmlns:p14="http://schemas.microsoft.com/office/powerpoint/2010/main" val="128659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84855"/>
            <a:ext cx="8956009" cy="415498"/>
          </a:xfrm>
          <a:prstGeom prst="rect">
            <a:avLst/>
          </a:prstGeom>
          <a:noFill/>
          <a:effectLst/>
        </p:spPr>
        <p:txBody>
          <a:bodyPr wrap="square" lIns="0" tIns="0" rIns="0" rtlCol="0" anchor="b">
            <a:spAutoFit/>
          </a:bodyPr>
          <a:lstStyle/>
          <a:p>
            <a:r>
              <a:rPr lang="en-US" sz="1200" dirty="0" err="1">
                <a:solidFill>
                  <a:srgbClr val="004A78"/>
                </a:solidFill>
                <a:latin typeface="Arial" panose="020B0604020202020204" pitchFamily="34" charset="0"/>
                <a:cs typeface="Arial" panose="020B0604020202020204" pitchFamily="34" charset="0"/>
              </a:rPr>
              <a:t>Pastorino</a:t>
            </a:r>
            <a:r>
              <a:rPr lang="en-US" sz="1200" dirty="0">
                <a:solidFill>
                  <a:srgbClr val="004A78"/>
                </a:solidFill>
                <a:latin typeface="Arial" panose="020B0604020202020204" pitchFamily="34" charset="0"/>
                <a:cs typeface="Arial" panose="020B0604020202020204" pitchFamily="34" charset="0"/>
              </a:rPr>
              <a:t>/Doyle-Portillo, What is Psychology?: Foundations, Applications, and Integration, 4th Edition. © 2019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0581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84855"/>
            <a:ext cx="8956009" cy="415498"/>
          </a:xfrm>
          <a:prstGeom prst="rect">
            <a:avLst/>
          </a:prstGeom>
          <a:noFill/>
          <a:effectLst/>
        </p:spPr>
        <p:txBody>
          <a:bodyPr wrap="square" lIns="0" tIns="0" rIns="0" rtlCol="0" anchor="b">
            <a:spAutoFit/>
          </a:bodyPr>
          <a:lstStyle/>
          <a:p>
            <a:r>
              <a:rPr lang="en-US" sz="1200" dirty="0" err="1">
                <a:solidFill>
                  <a:srgbClr val="004A78"/>
                </a:solidFill>
                <a:latin typeface="Arial" panose="020B0604020202020204" pitchFamily="34" charset="0"/>
                <a:cs typeface="Arial" panose="020B0604020202020204" pitchFamily="34" charset="0"/>
              </a:rPr>
              <a:t>Pastorino</a:t>
            </a:r>
            <a:r>
              <a:rPr lang="en-US" sz="1200" dirty="0">
                <a:solidFill>
                  <a:srgbClr val="004A78"/>
                </a:solidFill>
                <a:latin typeface="Arial" panose="020B0604020202020204" pitchFamily="34" charset="0"/>
                <a:cs typeface="Arial" panose="020B0604020202020204" pitchFamily="34" charset="0"/>
              </a:rPr>
              <a:t>/Doyle-Portillo, What is Psychology?: Foundations, Applications, and Integration, 4th Edition. © 2019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cNvSpPr txBox="1"/>
          <p:nvPr userDrawn="1"/>
        </p:nvSpPr>
        <p:spPr>
          <a:xfrm>
            <a:off x="3007866" y="6384855"/>
            <a:ext cx="8956009" cy="415498"/>
          </a:xfrm>
          <a:prstGeom prst="rect">
            <a:avLst/>
          </a:prstGeom>
          <a:noFill/>
          <a:effectLst/>
        </p:spPr>
        <p:txBody>
          <a:bodyPr wrap="square" lIns="0" tIns="0" rIns="0" rtlCol="0" anchor="b">
            <a:spAutoFit/>
          </a:bodyPr>
          <a:lstStyle/>
          <a:p>
            <a:r>
              <a:rPr lang="en-US" sz="1200" dirty="0" err="1">
                <a:solidFill>
                  <a:srgbClr val="004A78"/>
                </a:solidFill>
                <a:latin typeface="Arial" panose="020B0604020202020204" pitchFamily="34" charset="0"/>
                <a:cs typeface="Arial" panose="020B0604020202020204" pitchFamily="34" charset="0"/>
              </a:rPr>
              <a:t>Pastorino</a:t>
            </a:r>
            <a:r>
              <a:rPr lang="en-US" sz="1200" dirty="0">
                <a:solidFill>
                  <a:srgbClr val="004A78"/>
                </a:solidFill>
                <a:latin typeface="Arial" panose="020B0604020202020204" pitchFamily="34" charset="0"/>
                <a:cs typeface="Arial" panose="020B0604020202020204" pitchFamily="34" charset="0"/>
              </a:rPr>
              <a:t>/Doyle-Portillo, What is Psychology?: Foundations, Applications, and Integration, 4th Edition. © 2019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15173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577217"/>
            <a:ext cx="8128000" cy="3380095"/>
          </a:xfrm>
        </p:spPr>
        <p:txBody>
          <a:bodyPr/>
          <a:lstStyle/>
          <a:p>
            <a:r>
              <a:rPr lang="en-US"/>
              <a:t>Click icon to add table</a:t>
            </a:r>
          </a:p>
        </p:txBody>
      </p:sp>
      <p:sp>
        <p:nvSpPr>
          <p:cNvPr id="6" name="Footer"/>
          <p:cNvSpPr txBox="1"/>
          <p:nvPr userDrawn="1"/>
        </p:nvSpPr>
        <p:spPr>
          <a:xfrm>
            <a:off x="3007866" y="6384855"/>
            <a:ext cx="8956009" cy="415498"/>
          </a:xfrm>
          <a:prstGeom prst="rect">
            <a:avLst/>
          </a:prstGeom>
          <a:noFill/>
          <a:effectLst/>
        </p:spPr>
        <p:txBody>
          <a:bodyPr wrap="square" lIns="0" tIns="0" rIns="0" rtlCol="0" anchor="b">
            <a:spAutoFit/>
          </a:bodyPr>
          <a:lstStyle/>
          <a:p>
            <a:r>
              <a:rPr lang="en-US" sz="1200" dirty="0" err="1">
                <a:solidFill>
                  <a:srgbClr val="004A78"/>
                </a:solidFill>
                <a:latin typeface="Arial" panose="020B0604020202020204" pitchFamily="34" charset="0"/>
                <a:cs typeface="Arial" panose="020B0604020202020204" pitchFamily="34" charset="0"/>
              </a:rPr>
              <a:t>Pastorino</a:t>
            </a:r>
            <a:r>
              <a:rPr lang="en-US" sz="1200" dirty="0">
                <a:solidFill>
                  <a:srgbClr val="004A78"/>
                </a:solidFill>
                <a:latin typeface="Arial" panose="020B0604020202020204" pitchFamily="34" charset="0"/>
                <a:cs typeface="Arial" panose="020B0604020202020204" pitchFamily="34" charset="0"/>
              </a:rPr>
              <a:t>/Doyle-Portillo, What is Psychology?: Foundations, Applications, and Integration, 4th Edition. © 2019 Cengage. All Rights Reserved. May not be scanned, copied or duplicated, or posted to a publicly accessible website, in whole or in part.</a:t>
            </a:r>
          </a:p>
        </p:txBody>
      </p:sp>
      <p:sp>
        <p:nvSpPr>
          <p:cNvPr id="7" name="Text Placeholder 11"/>
          <p:cNvSpPr>
            <a:spLocks noGrp="1"/>
          </p:cNvSpPr>
          <p:nvPr>
            <p:ph type="body" sz="quarter" idx="17" hasCustomPrompt="1"/>
          </p:nvPr>
        </p:nvSpPr>
        <p:spPr>
          <a:xfrm>
            <a:off x="743576" y="1333844"/>
            <a:ext cx="10711543" cy="718486"/>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Tree>
    <p:extLst>
      <p:ext uri="{BB962C8B-B14F-4D97-AF65-F5344CB8AC3E}">
        <p14:creationId xmlns:p14="http://schemas.microsoft.com/office/powerpoint/2010/main" val="7640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a:t>Click to edit Master title style</a:t>
            </a:r>
            <a:endParaRPr lang="en-US" dirty="0"/>
          </a:p>
        </p:txBody>
      </p:sp>
      <p:sp>
        <p:nvSpPr>
          <p:cNvPr id="9" name="Picture Placeholder 8"/>
          <p:cNvSpPr>
            <a:spLocks noGrp="1"/>
          </p:cNvSpPr>
          <p:nvPr>
            <p:ph type="pic" sz="quarter" idx="12"/>
          </p:nvPr>
        </p:nvSpPr>
        <p:spPr>
          <a:xfrm>
            <a:off x="246063" y="314482"/>
            <a:ext cx="3343275" cy="4318000"/>
          </a:xfrm>
        </p:spPr>
        <p:txBody>
          <a:bodyPr/>
          <a:lstStyle/>
          <a:p>
            <a:r>
              <a:rPr lang="en-US"/>
              <a:t>Click icon to add picture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84855"/>
            <a:ext cx="8956009" cy="415498"/>
          </a:xfrm>
          <a:prstGeom prst="rect">
            <a:avLst/>
          </a:prstGeom>
          <a:noFill/>
          <a:effectLst/>
        </p:spPr>
        <p:txBody>
          <a:bodyPr wrap="square" lIns="0" tIns="0" rIns="0" rtlCol="0" anchor="b">
            <a:spAutoFit/>
          </a:bodyPr>
          <a:lstStyle/>
          <a:p>
            <a:r>
              <a:rPr lang="en-US" sz="1200" dirty="0" err="1">
                <a:solidFill>
                  <a:srgbClr val="004A78"/>
                </a:solidFill>
                <a:latin typeface="Arial" panose="020B0604020202020204" pitchFamily="34" charset="0"/>
                <a:cs typeface="Arial" panose="020B0604020202020204" pitchFamily="34" charset="0"/>
              </a:rPr>
              <a:t>Pastorino</a:t>
            </a:r>
            <a:r>
              <a:rPr lang="en-US" sz="1200" dirty="0">
                <a:solidFill>
                  <a:srgbClr val="004A78"/>
                </a:solidFill>
                <a:latin typeface="Arial" panose="020B0604020202020204" pitchFamily="34" charset="0"/>
                <a:cs typeface="Arial" panose="020B0604020202020204" pitchFamily="34" charset="0"/>
              </a:rPr>
              <a:t>/Doyle-Portillo, What is Psychology?: Foundations, Applications, and Integration, 4th Edition. © 2019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84855"/>
            <a:ext cx="8956009" cy="415498"/>
          </a:xfrm>
          <a:prstGeom prst="rect">
            <a:avLst/>
          </a:prstGeom>
          <a:noFill/>
          <a:effectLst/>
        </p:spPr>
        <p:txBody>
          <a:bodyPr wrap="square" lIns="0" tIns="0" rIns="0" rtlCol="0" anchor="b">
            <a:spAutoFit/>
          </a:bodyPr>
          <a:lstStyle/>
          <a:p>
            <a:r>
              <a:rPr lang="en-US" sz="1200" dirty="0" err="1">
                <a:solidFill>
                  <a:srgbClr val="004A78"/>
                </a:solidFill>
                <a:latin typeface="Arial" panose="020B0604020202020204" pitchFamily="34" charset="0"/>
                <a:cs typeface="Arial" panose="020B0604020202020204" pitchFamily="34" charset="0"/>
              </a:rPr>
              <a:t>Pastorino</a:t>
            </a:r>
            <a:r>
              <a:rPr lang="en-US" sz="1200" dirty="0">
                <a:solidFill>
                  <a:srgbClr val="004A78"/>
                </a:solidFill>
                <a:latin typeface="Arial" panose="020B0604020202020204" pitchFamily="34" charset="0"/>
                <a:cs typeface="Arial" panose="020B0604020202020204" pitchFamily="34" charset="0"/>
              </a:rPr>
              <a:t>/Doyle-Portillo, What is Psychology?: Foundations, Applications, and Integration, 4th Edition. © 2019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84855"/>
            <a:ext cx="8956009" cy="415498"/>
          </a:xfrm>
          <a:prstGeom prst="rect">
            <a:avLst/>
          </a:prstGeom>
          <a:noFill/>
          <a:effectLst/>
        </p:spPr>
        <p:txBody>
          <a:bodyPr wrap="square" lIns="0" tIns="0" rIns="0" rtlCol="0" anchor="b">
            <a:spAutoFit/>
          </a:bodyPr>
          <a:lstStyle/>
          <a:p>
            <a:r>
              <a:rPr lang="en-US" sz="1200" dirty="0" err="1">
                <a:solidFill>
                  <a:srgbClr val="004A78"/>
                </a:solidFill>
                <a:latin typeface="Arial" panose="020B0604020202020204" pitchFamily="34" charset="0"/>
                <a:cs typeface="Arial" panose="020B0604020202020204" pitchFamily="34" charset="0"/>
              </a:rPr>
              <a:t>Pastorino</a:t>
            </a:r>
            <a:r>
              <a:rPr lang="en-US" sz="1200" dirty="0">
                <a:solidFill>
                  <a:srgbClr val="004A78"/>
                </a:solidFill>
                <a:latin typeface="Arial" panose="020B0604020202020204" pitchFamily="34" charset="0"/>
                <a:cs typeface="Arial" panose="020B0604020202020204" pitchFamily="34" charset="0"/>
              </a:rPr>
              <a:t>/Doyle-Portillo, What is Psychology?: Foundations, Applications, and Integration, 4th Edition. © 2019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5900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84855"/>
            <a:ext cx="8956009" cy="415498"/>
          </a:xfrm>
          <a:prstGeom prst="rect">
            <a:avLst/>
          </a:prstGeom>
          <a:noFill/>
          <a:effectLst/>
        </p:spPr>
        <p:txBody>
          <a:bodyPr wrap="square" lIns="0" tIns="0" rIns="0" rtlCol="0" anchor="b">
            <a:spAutoFit/>
          </a:bodyPr>
          <a:lstStyle/>
          <a:p>
            <a:r>
              <a:rPr lang="en-US" sz="1200" dirty="0" err="1">
                <a:solidFill>
                  <a:srgbClr val="004A78"/>
                </a:solidFill>
                <a:latin typeface="Arial" panose="020B0604020202020204" pitchFamily="34" charset="0"/>
                <a:cs typeface="Arial" panose="020B0604020202020204" pitchFamily="34" charset="0"/>
              </a:rPr>
              <a:t>Pastorino</a:t>
            </a:r>
            <a:r>
              <a:rPr lang="en-US" sz="1200" dirty="0">
                <a:solidFill>
                  <a:srgbClr val="004A78"/>
                </a:solidFill>
                <a:latin typeface="Arial" panose="020B0604020202020204" pitchFamily="34" charset="0"/>
                <a:cs typeface="Arial" panose="020B0604020202020204" pitchFamily="34" charset="0"/>
              </a:rPr>
              <a:t>/Doyle-Portillo, What is Psychology?: Foundations, Applications, and Integration, 4th Edition. © 2019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7718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84855"/>
            <a:ext cx="8956009" cy="415498"/>
          </a:xfrm>
          <a:prstGeom prst="rect">
            <a:avLst/>
          </a:prstGeom>
          <a:noFill/>
          <a:effectLst/>
        </p:spPr>
        <p:txBody>
          <a:bodyPr wrap="square" lIns="0" tIns="0" rIns="0" rtlCol="0" anchor="b">
            <a:spAutoFit/>
          </a:bodyPr>
          <a:lstStyle/>
          <a:p>
            <a:r>
              <a:rPr lang="en-US" sz="1200" dirty="0" err="1">
                <a:solidFill>
                  <a:srgbClr val="004A78"/>
                </a:solidFill>
                <a:latin typeface="Arial" panose="020B0604020202020204" pitchFamily="34" charset="0"/>
                <a:cs typeface="Arial" panose="020B0604020202020204" pitchFamily="34" charset="0"/>
              </a:rPr>
              <a:t>Pastorino</a:t>
            </a:r>
            <a:r>
              <a:rPr lang="en-US" sz="1200" dirty="0">
                <a:solidFill>
                  <a:srgbClr val="004A78"/>
                </a:solidFill>
                <a:latin typeface="Arial" panose="020B0604020202020204" pitchFamily="34" charset="0"/>
                <a:cs typeface="Arial" panose="020B0604020202020204" pitchFamily="34" charset="0"/>
              </a:rPr>
              <a:t>/Doyle-Portillo, What is Psychology?: Foundations, Applications, and Integration, 4th Edition. © 2019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7480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433746" y="1619558"/>
            <a:ext cx="4035118" cy="1944909"/>
          </a:xfrm>
        </p:spPr>
        <p:txBody>
          <a:bodyPr/>
          <a:lstStyle/>
          <a:p>
            <a:r>
              <a:rPr lang="en-US"/>
              <a:t>Click icon to add picture</a:t>
            </a:r>
          </a:p>
        </p:txBody>
      </p:sp>
      <p:sp>
        <p:nvSpPr>
          <p:cNvPr id="10" name="Text Placeholder 9"/>
          <p:cNvSpPr>
            <a:spLocks noGrp="1"/>
          </p:cNvSpPr>
          <p:nvPr>
            <p:ph type="body" sz="quarter" idx="11" hasCustomPrompt="1"/>
          </p:nvPr>
        </p:nvSpPr>
        <p:spPr>
          <a:xfrm>
            <a:off x="858017" y="1462918"/>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84855"/>
            <a:ext cx="8956009" cy="415498"/>
          </a:xfrm>
          <a:prstGeom prst="rect">
            <a:avLst/>
          </a:prstGeom>
          <a:noFill/>
          <a:effectLst/>
        </p:spPr>
        <p:txBody>
          <a:bodyPr wrap="square" lIns="0" tIns="0" rIns="0" rtlCol="0" anchor="b">
            <a:spAutoFit/>
          </a:bodyPr>
          <a:lstStyle/>
          <a:p>
            <a:r>
              <a:rPr lang="en-US" sz="1200" dirty="0" err="1">
                <a:solidFill>
                  <a:srgbClr val="004A78"/>
                </a:solidFill>
                <a:latin typeface="Arial" panose="020B0604020202020204" pitchFamily="34" charset="0"/>
                <a:cs typeface="Arial" panose="020B0604020202020204" pitchFamily="34" charset="0"/>
              </a:rPr>
              <a:t>Pastorino</a:t>
            </a:r>
            <a:r>
              <a:rPr lang="en-US" sz="1200" dirty="0">
                <a:solidFill>
                  <a:srgbClr val="004A78"/>
                </a:solidFill>
                <a:latin typeface="Arial" panose="020B0604020202020204" pitchFamily="34" charset="0"/>
                <a:cs typeface="Arial" panose="020B0604020202020204" pitchFamily="34" charset="0"/>
              </a:rPr>
              <a:t>/Doyle-Portillo, What is Psychology?: Foundations, Applications, and Integration, 4th Edition. © 2019 Cengage. All Rights Reserved. May not be scanned, copied or duplicated, or posted to a publicly accessible website, in whole or in part.</a:t>
            </a:r>
          </a:p>
        </p:txBody>
      </p:sp>
      <p:sp>
        <p:nvSpPr>
          <p:cNvPr id="7" name="Text Placeholder 9"/>
          <p:cNvSpPr>
            <a:spLocks noGrp="1"/>
          </p:cNvSpPr>
          <p:nvPr>
            <p:ph type="body" sz="quarter" idx="12" hasCustomPrompt="1"/>
          </p:nvPr>
        </p:nvSpPr>
        <p:spPr>
          <a:xfrm>
            <a:off x="900350" y="3410256"/>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9" name="Picture Placeholder 5"/>
          <p:cNvSpPr>
            <a:spLocks noGrp="1"/>
          </p:cNvSpPr>
          <p:nvPr>
            <p:ph type="pic" sz="quarter" idx="13"/>
          </p:nvPr>
        </p:nvSpPr>
        <p:spPr>
          <a:xfrm>
            <a:off x="7462162" y="3740243"/>
            <a:ext cx="4035118" cy="1944909"/>
          </a:xfrm>
        </p:spPr>
        <p:txBody>
          <a:bodyPr/>
          <a:lstStyle/>
          <a:p>
            <a:r>
              <a:rPr lang="en-US"/>
              <a:t>Click icon to add picture</a:t>
            </a:r>
          </a:p>
        </p:txBody>
      </p:sp>
      <p:sp>
        <p:nvSpPr>
          <p:cNvPr id="11" name="Text Placeholder 9"/>
          <p:cNvSpPr>
            <a:spLocks noGrp="1"/>
          </p:cNvSpPr>
          <p:nvPr>
            <p:ph type="body" sz="quarter" idx="14" hasCustomPrompt="1"/>
          </p:nvPr>
        </p:nvSpPr>
        <p:spPr>
          <a:xfrm>
            <a:off x="1010417" y="1615318"/>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12" name="Picture Placeholder 5"/>
          <p:cNvSpPr>
            <a:spLocks noGrp="1"/>
          </p:cNvSpPr>
          <p:nvPr>
            <p:ph type="pic" sz="quarter" idx="15"/>
          </p:nvPr>
        </p:nvSpPr>
        <p:spPr>
          <a:xfrm>
            <a:off x="7586146" y="1771958"/>
            <a:ext cx="4035118" cy="1944909"/>
          </a:xfrm>
        </p:spPr>
        <p:txBody>
          <a:bodyPr/>
          <a:lstStyle/>
          <a:p>
            <a:r>
              <a:rPr lang="en-US"/>
              <a:t>Click icon to add picture</a:t>
            </a:r>
          </a:p>
        </p:txBody>
      </p:sp>
    </p:spTree>
    <p:extLst>
      <p:ext uri="{BB962C8B-B14F-4D97-AF65-F5344CB8AC3E}">
        <p14:creationId xmlns:p14="http://schemas.microsoft.com/office/powerpoint/2010/main" val="8711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18" r:id="rId5"/>
    <p:sldLayoutId id="2147483715" r:id="rId6"/>
    <p:sldLayoutId id="2147483716" r:id="rId7"/>
    <p:sldLayoutId id="2147483719" r:id="rId8"/>
    <p:sldLayoutId id="2147483720" r:id="rId9"/>
    <p:sldLayoutId id="2147483723" r:id="rId10"/>
    <p:sldLayoutId id="2147483724" r:id="rId11"/>
    <p:sldLayoutId id="2147483713" r:id="rId12"/>
    <p:sldLayoutId id="2147483717" r:id="rId13"/>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30.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326849" y="2593075"/>
            <a:ext cx="3297426" cy="618014"/>
          </a:xfrm>
        </p:spPr>
        <p:txBody>
          <a:bodyPr/>
          <a:lstStyle/>
          <a:p>
            <a:pPr algn="ctr"/>
            <a:r>
              <a:rPr lang="en-US" b="1" dirty="0">
                <a:latin typeface="Arial" panose="020B0604020202020204" pitchFamily="34" charset="0"/>
                <a:cs typeface="Arial" panose="020B0604020202020204" pitchFamily="34" charset="0"/>
              </a:rPr>
              <a:t>Chapter 1</a:t>
            </a:r>
            <a:endParaRPr lang="en-US" b="1" dirty="0"/>
          </a:p>
        </p:txBody>
      </p:sp>
      <p:sp>
        <p:nvSpPr>
          <p:cNvPr id="5" name="Title 4"/>
          <p:cNvSpPr>
            <a:spLocks noGrp="1"/>
          </p:cNvSpPr>
          <p:nvPr>
            <p:ph type="title"/>
          </p:nvPr>
        </p:nvSpPr>
        <p:spPr>
          <a:xfrm>
            <a:off x="2092750" y="3510883"/>
            <a:ext cx="8137161" cy="542641"/>
          </a:xfrm>
        </p:spPr>
        <p:txBody>
          <a:bodyPr/>
          <a:lstStyle/>
          <a:p>
            <a:pPr algn="ctr"/>
            <a:r>
              <a:rPr lang="en-US" dirty="0"/>
              <a:t>The Science of Psychology</a:t>
            </a:r>
          </a:p>
        </p:txBody>
      </p:sp>
      <p:sp>
        <p:nvSpPr>
          <p:cNvPr id="8" name="Footer Placeholder 7"/>
          <p:cNvSpPr>
            <a:spLocks noGrp="1"/>
          </p:cNvSpPr>
          <p:nvPr>
            <p:ph type="ftr" sz="quarter" idx="3"/>
          </p:nvPr>
        </p:nvSpPr>
        <p:spPr/>
        <p:txBody>
          <a:bodyPr/>
          <a:lstStyle/>
          <a:p>
            <a:r>
              <a:rPr lang="en-US" sz="1200" dirty="0"/>
              <a:t>Pastorino/Doyle-Portillo, What is Psychology?: Foundations, Applications, and Integration, 4th Edition. © 2019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60705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9869"/>
          </a:xfrm>
        </p:spPr>
        <p:txBody>
          <a:bodyPr/>
          <a:lstStyle/>
          <a:p>
            <a:pPr algn="l"/>
            <a:r>
              <a:rPr lang="en-US" dirty="0"/>
              <a:t>Psychologists Strategize: Sampling and Research Methods</a:t>
            </a:r>
          </a:p>
        </p:txBody>
      </p:sp>
      <p:pic>
        <p:nvPicPr>
          <p:cNvPr id="4" name="Picture Placeholder 3" descr="A diagram illustrates sampling. A cloud labeled population contains a smaller cloud within it of fewer people. The smaller cloud, labeled sample, is taken from the bigger cloud."/>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699" r="-4307"/>
          <a:stretch/>
        </p:blipFill>
        <p:spPr>
          <a:xfrm>
            <a:off x="3388532" y="1742950"/>
            <a:ext cx="5414934" cy="4004416"/>
          </a:xfrm>
        </p:spPr>
      </p:pic>
    </p:spTree>
    <p:extLst>
      <p:ext uri="{BB962C8B-B14F-4D97-AF65-F5344CB8AC3E}">
        <p14:creationId xmlns:p14="http://schemas.microsoft.com/office/powerpoint/2010/main" val="4052914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Naturalistic Observations</a:t>
            </a:r>
          </a:p>
        </p:txBody>
      </p:sp>
      <p:pic>
        <p:nvPicPr>
          <p:cNvPr id="5" name="Picture Placeholder 4" descr="&quot;&quot;"/>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668" r="-609"/>
          <a:stretch/>
        </p:blipFill>
        <p:spPr>
          <a:xfrm>
            <a:off x="2620996" y="1359330"/>
            <a:ext cx="6950008" cy="4585995"/>
          </a:xfrm>
        </p:spPr>
      </p:pic>
    </p:spTree>
    <p:extLst>
      <p:ext uri="{BB962C8B-B14F-4D97-AF65-F5344CB8AC3E}">
        <p14:creationId xmlns:p14="http://schemas.microsoft.com/office/powerpoint/2010/main" val="4189738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7388"/>
          </a:xfrm>
        </p:spPr>
        <p:txBody>
          <a:bodyPr/>
          <a:lstStyle/>
          <a:p>
            <a:pPr algn="l"/>
            <a:r>
              <a:rPr lang="en-US" dirty="0"/>
              <a:t>Case Studies and Surveys</a:t>
            </a:r>
          </a:p>
        </p:txBody>
      </p:sp>
      <p:pic>
        <p:nvPicPr>
          <p:cNvPr id="4" name="Picture Placeholder 3" descr="&quot;&quot;"/>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76" r="-170"/>
          <a:stretch/>
        </p:blipFill>
        <p:spPr>
          <a:xfrm>
            <a:off x="3853953" y="1508913"/>
            <a:ext cx="4484092" cy="4467601"/>
          </a:xfrm>
        </p:spPr>
      </p:pic>
    </p:spTree>
    <p:extLst>
      <p:ext uri="{BB962C8B-B14F-4D97-AF65-F5344CB8AC3E}">
        <p14:creationId xmlns:p14="http://schemas.microsoft.com/office/powerpoint/2010/main" val="1011293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Correlational Studies</a:t>
            </a:r>
          </a:p>
        </p:txBody>
      </p:sp>
      <p:pic>
        <p:nvPicPr>
          <p:cNvPr id="15" name="Picture Placeholder 14" descr="A scatter plot with a line shows positive correlation. It plots variable 1 of similar attitudes from 0 to 60, low to high, in increments of 10 versus variable 2, amount of attraction, 0 to 100 in increments of 20, low to high. Similar attitudes, 8 and amount of attraction, 10. A cluster ranges from Similar attitudes, 25 to 40 and amount of attraction, 40 to 52. The peak is at Similar attitudes, 55 and amount of attraction, 80. All values are estimated."/>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1887" r="-2619"/>
          <a:stretch/>
        </p:blipFill>
        <p:spPr>
          <a:xfrm>
            <a:off x="912010" y="1325642"/>
            <a:ext cx="3321723" cy="3498333"/>
          </a:xfrm>
        </p:spPr>
      </p:pic>
      <p:sp>
        <p:nvSpPr>
          <p:cNvPr id="13" name="Text Placeholder 12"/>
          <p:cNvSpPr>
            <a:spLocks noGrp="1"/>
          </p:cNvSpPr>
          <p:nvPr>
            <p:ph type="body" sz="quarter" idx="14"/>
          </p:nvPr>
        </p:nvSpPr>
        <p:spPr>
          <a:xfrm>
            <a:off x="1189711" y="5078787"/>
            <a:ext cx="2414101" cy="295556"/>
          </a:xfrm>
        </p:spPr>
        <p:txBody>
          <a:bodyPr/>
          <a:lstStyle/>
          <a:p>
            <a:r>
              <a:rPr lang="en-US" dirty="0">
                <a:solidFill>
                  <a:srgbClr val="000000"/>
                </a:solidFill>
              </a:rPr>
              <a:t>(a) Positive Correlation</a:t>
            </a:r>
          </a:p>
        </p:txBody>
      </p:sp>
      <p:pic>
        <p:nvPicPr>
          <p:cNvPr id="16" name="Picture Placeholder 15" descr="A scatter plot with a line shows negative correlation. It plots variable 1 of degree of depression from 0 to 60, low to high, in increments of 10 versus variable 2, relationship satisfaction, 0 to 100 in increments of 20, low to high. Degree of depression, 5 and relationship satisfaction, 90. A cluster ranges from Degree of depression, 25 to 40 and relationship satisfaction, 63 to 50. The lowest is at Degree of depression, 58 and relationship satisfaction, 23. All values are estimated."/>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l="-227" r="-2979"/>
          <a:stretch/>
        </p:blipFill>
        <p:spPr>
          <a:xfrm>
            <a:off x="4515496" y="1295046"/>
            <a:ext cx="3322373" cy="3535790"/>
          </a:xfrm>
        </p:spPr>
      </p:pic>
      <p:sp>
        <p:nvSpPr>
          <p:cNvPr id="10" name="Text Placeholder 9"/>
          <p:cNvSpPr>
            <a:spLocks noGrp="1"/>
          </p:cNvSpPr>
          <p:nvPr>
            <p:ph type="body" sz="quarter" idx="11"/>
          </p:nvPr>
        </p:nvSpPr>
        <p:spPr>
          <a:xfrm>
            <a:off x="4958125" y="5090146"/>
            <a:ext cx="2440995" cy="309040"/>
          </a:xfrm>
        </p:spPr>
        <p:txBody>
          <a:bodyPr/>
          <a:lstStyle/>
          <a:p>
            <a:r>
              <a:rPr lang="en-US" dirty="0">
                <a:solidFill>
                  <a:srgbClr val="000000"/>
                </a:solidFill>
              </a:rPr>
              <a:t>(b) Negative Correlation</a:t>
            </a:r>
          </a:p>
        </p:txBody>
      </p:sp>
      <p:pic>
        <p:nvPicPr>
          <p:cNvPr id="17" name="Picture Placeholder 16" descr="A scatter plot with a line shows no correlation. It plots variable 1 of shoe size from 6 to 12, low to high, in increments of 1 versus variable 2, amount of attraction, 0 to 100 in increments of 20, low to high. Amount of attraction remains constant at 52 throughout. Shoe size ranges from 6.6 to 11.5. There are five points below the line with amount of attraction ranging from 22 to 50 and five points above the line with amount of attraction ranging from 60 to 82. The show size range stays within the line. All values are estimated."/>
          <p:cNvPicPr>
            <a:picLocks noGrp="1" noChangeAspect="1"/>
          </p:cNvPicPr>
          <p:nvPr>
            <p:ph type="pic" sz="quarter" idx="13"/>
          </p:nvPr>
        </p:nvPicPr>
        <p:blipFill rotWithShape="1">
          <a:blip r:embed="rId5">
            <a:extLst>
              <a:ext uri="{28A0092B-C50C-407E-A947-70E740481C1C}">
                <a14:useLocalDpi xmlns:a14="http://schemas.microsoft.com/office/drawing/2010/main" val="0"/>
              </a:ext>
            </a:extLst>
          </a:blip>
          <a:srcRect l="-1974" r="-1010"/>
          <a:stretch/>
        </p:blipFill>
        <p:spPr>
          <a:xfrm>
            <a:off x="7900249" y="1287829"/>
            <a:ext cx="3339149" cy="3568649"/>
          </a:xfrm>
        </p:spPr>
      </p:pic>
      <p:sp>
        <p:nvSpPr>
          <p:cNvPr id="11" name="Text Placeholder 10"/>
          <p:cNvSpPr>
            <a:spLocks noGrp="1"/>
          </p:cNvSpPr>
          <p:nvPr>
            <p:ph type="body" sz="quarter" idx="12"/>
          </p:nvPr>
        </p:nvSpPr>
        <p:spPr>
          <a:xfrm>
            <a:off x="8753433" y="5067732"/>
            <a:ext cx="1977321" cy="306611"/>
          </a:xfrm>
        </p:spPr>
        <p:txBody>
          <a:bodyPr/>
          <a:lstStyle/>
          <a:p>
            <a:r>
              <a:rPr lang="en-US" dirty="0">
                <a:solidFill>
                  <a:srgbClr val="000000"/>
                </a:solidFill>
              </a:rPr>
              <a:t>(c) No Correlation</a:t>
            </a:r>
          </a:p>
        </p:txBody>
      </p:sp>
    </p:spTree>
    <p:extLst>
      <p:ext uri="{BB962C8B-B14F-4D97-AF65-F5344CB8AC3E}">
        <p14:creationId xmlns:p14="http://schemas.microsoft.com/office/powerpoint/2010/main" val="3029147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Experiments</a:t>
            </a:r>
          </a:p>
        </p:txBody>
      </p:sp>
      <p:pic>
        <p:nvPicPr>
          <p:cNvPr id="8" name="Picture Placeholder 7" descr="A flowchart explains the elements of an experiment. Experiment participants are randomly assigned to groups. The control group gets 8 hours of sleep while the experimental groups gets 4 hours of sleep. In both groups, the daily activities and testing conditions are the same, followed by memory test scores. An independent variable is the cause, which has the same conditions to control confounding variables. The dependent variable is the effect."/>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883" r="-904"/>
          <a:stretch/>
        </p:blipFill>
        <p:spPr>
          <a:xfrm>
            <a:off x="3415949" y="1301474"/>
            <a:ext cx="5360101" cy="4336210"/>
          </a:xfrm>
        </p:spPr>
      </p:pic>
      <p:sp>
        <p:nvSpPr>
          <p:cNvPr id="6" name="Text Placeholder 5"/>
          <p:cNvSpPr>
            <a:spLocks noGrp="1"/>
          </p:cNvSpPr>
          <p:nvPr>
            <p:ph type="body" sz="quarter" idx="11"/>
          </p:nvPr>
        </p:nvSpPr>
        <p:spPr>
          <a:xfrm>
            <a:off x="4521496" y="5839061"/>
            <a:ext cx="3149006" cy="318549"/>
          </a:xfrm>
        </p:spPr>
        <p:txBody>
          <a:bodyPr/>
          <a:lstStyle/>
          <a:p>
            <a:r>
              <a:rPr lang="en-US" sz="2000" dirty="0">
                <a:solidFill>
                  <a:srgbClr val="000000"/>
                </a:solidFill>
              </a:rPr>
              <a:t>Elements of an Experiment</a:t>
            </a:r>
          </a:p>
        </p:txBody>
      </p:sp>
    </p:spTree>
    <p:extLst>
      <p:ext uri="{BB962C8B-B14F-4D97-AF65-F5344CB8AC3E}">
        <p14:creationId xmlns:p14="http://schemas.microsoft.com/office/powerpoint/2010/main" val="1978578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Experiments: Advantages and Disadvantages</a:t>
            </a:r>
          </a:p>
        </p:txBody>
      </p:sp>
      <p:pic>
        <p:nvPicPr>
          <p:cNvPr id="5" name="Picture Placeholder 4" descr="A scale is evenly balanced with pros on one side and cons on the othe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8705" b="8705"/>
          <a:stretch>
            <a:fillRect/>
          </a:stretch>
        </p:blipFill>
        <p:spPr>
          <a:xfrm>
            <a:off x="1679549" y="1450125"/>
            <a:ext cx="8832902" cy="4257424"/>
          </a:xfrm>
        </p:spPr>
      </p:pic>
    </p:spTree>
    <p:extLst>
      <p:ext uri="{BB962C8B-B14F-4D97-AF65-F5344CB8AC3E}">
        <p14:creationId xmlns:p14="http://schemas.microsoft.com/office/powerpoint/2010/main" val="1414123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Behaving Properly!</a:t>
            </a:r>
          </a:p>
        </p:txBody>
      </p:sp>
      <p:pic>
        <p:nvPicPr>
          <p:cNvPr id="4" name="Picture Placeholder 3" descr="&quot;&quot;"/>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0" r="-194"/>
          <a:stretch/>
        </p:blipFill>
        <p:spPr>
          <a:xfrm>
            <a:off x="2462876" y="1298239"/>
            <a:ext cx="7266248" cy="4797371"/>
          </a:xfrm>
        </p:spPr>
      </p:pic>
    </p:spTree>
    <p:extLst>
      <p:ext uri="{BB962C8B-B14F-4D97-AF65-F5344CB8AC3E}">
        <p14:creationId xmlns:p14="http://schemas.microsoft.com/office/powerpoint/2010/main" val="756840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Ethical Guidelines for Participants</a:t>
            </a:r>
          </a:p>
        </p:txBody>
      </p:sp>
      <p:pic>
        <p:nvPicPr>
          <p:cNvPr id="5" name="Picture Placeholder 4" descr="A photo shows two medical professionals preparing a participant for an experiment by attaching wires on his wrists."/>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333" r="-56"/>
          <a:stretch/>
        </p:blipFill>
        <p:spPr>
          <a:xfrm>
            <a:off x="2758169" y="1435187"/>
            <a:ext cx="6675662" cy="4467601"/>
          </a:xfrm>
        </p:spPr>
      </p:pic>
    </p:spTree>
    <p:extLst>
      <p:ext uri="{BB962C8B-B14F-4D97-AF65-F5344CB8AC3E}">
        <p14:creationId xmlns:p14="http://schemas.microsoft.com/office/powerpoint/2010/main" val="4050410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Ethical Guidelines for Animal Research</a:t>
            </a:r>
          </a:p>
        </p:txBody>
      </p:sp>
      <p:pic>
        <p:nvPicPr>
          <p:cNvPr id="4" name="Picture Placeholder 3" descr="&quot;&quot;"/>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75" r="41"/>
          <a:stretch/>
        </p:blipFill>
        <p:spPr>
          <a:xfrm>
            <a:off x="2714286" y="1422284"/>
            <a:ext cx="6763426" cy="4512277"/>
          </a:xfrm>
        </p:spPr>
      </p:pic>
    </p:spTree>
    <p:extLst>
      <p:ext uri="{BB962C8B-B14F-4D97-AF65-F5344CB8AC3E}">
        <p14:creationId xmlns:p14="http://schemas.microsoft.com/office/powerpoint/2010/main" val="572287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 Notable Beginning</a:t>
            </a:r>
          </a:p>
        </p:txBody>
      </p:sp>
      <p:pic>
        <p:nvPicPr>
          <p:cNvPr id="5" name="Picture Placeholder 4" descr="&quot;&quot;"/>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32" r="-30"/>
          <a:stretch/>
        </p:blipFill>
        <p:spPr>
          <a:xfrm>
            <a:off x="4184596" y="1435390"/>
            <a:ext cx="3822807" cy="4512277"/>
          </a:xfrm>
        </p:spPr>
      </p:pic>
    </p:spTree>
    <p:extLst>
      <p:ext uri="{BB962C8B-B14F-4D97-AF65-F5344CB8AC3E}">
        <p14:creationId xmlns:p14="http://schemas.microsoft.com/office/powerpoint/2010/main" val="551496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a:t>The Science </a:t>
            </a:r>
            <a:r>
              <a:rPr lang="en-US"/>
              <a:t>of Psychology </a:t>
            </a:r>
            <a:endParaRPr lang="en-US" dirty="0"/>
          </a:p>
        </p:txBody>
      </p:sp>
      <p:sp>
        <p:nvSpPr>
          <p:cNvPr id="7" name="Text Placeholder 6"/>
          <p:cNvSpPr>
            <a:spLocks noGrp="1"/>
          </p:cNvSpPr>
          <p:nvPr>
            <p:ph type="body" sz="quarter" idx="11"/>
          </p:nvPr>
        </p:nvSpPr>
        <p:spPr>
          <a:xfrm>
            <a:off x="858016" y="1462918"/>
            <a:ext cx="6428001" cy="2429813"/>
          </a:xfrm>
        </p:spPr>
        <p:txBody>
          <a:bodyPr/>
          <a:lstStyle/>
          <a:p>
            <a:pPr marL="291600" indent="-291600">
              <a:lnSpc>
                <a:spcPct val="90000"/>
              </a:lnSpc>
              <a:spcBef>
                <a:spcPts val="1000"/>
              </a:spcBef>
              <a:buClr>
                <a:srgbClr val="006298"/>
              </a:buClr>
              <a:buFont typeface="Arial" panose="020B0604020202020204" pitchFamily="34" charset="0"/>
              <a:buChar char="•"/>
            </a:pPr>
            <a:r>
              <a:rPr lang="en-US" sz="2400" dirty="0">
                <a:solidFill>
                  <a:srgbClr val="000000"/>
                </a:solidFill>
              </a:rPr>
              <a:t>What is Psychology?</a:t>
            </a:r>
          </a:p>
          <a:p>
            <a:pPr marL="291600" indent="-291600">
              <a:lnSpc>
                <a:spcPct val="90000"/>
              </a:lnSpc>
              <a:spcBef>
                <a:spcPts val="1000"/>
              </a:spcBef>
              <a:buClr>
                <a:srgbClr val="006298"/>
              </a:buClr>
              <a:buFont typeface="Arial" panose="020B0604020202020204" pitchFamily="34" charset="0"/>
              <a:buChar char="•"/>
            </a:pPr>
            <a:r>
              <a:rPr lang="en-US" sz="2400" dirty="0">
                <a:solidFill>
                  <a:srgbClr val="000000"/>
                </a:solidFill>
              </a:rPr>
              <a:t>The Science of Psychology: Goals, Hypotheses, and Methods</a:t>
            </a:r>
          </a:p>
          <a:p>
            <a:pPr marL="291600" indent="-291600">
              <a:lnSpc>
                <a:spcPct val="90000"/>
              </a:lnSpc>
              <a:spcBef>
                <a:spcPts val="1000"/>
              </a:spcBef>
              <a:buClr>
                <a:srgbClr val="006298"/>
              </a:buClr>
              <a:buFont typeface="Arial" panose="020B0604020202020204" pitchFamily="34" charset="0"/>
              <a:buChar char="•"/>
            </a:pPr>
            <a:r>
              <a:rPr lang="en-US" sz="2400" dirty="0">
                <a:solidFill>
                  <a:srgbClr val="000000"/>
                </a:solidFill>
              </a:rPr>
              <a:t>Ethical Principles of Psychological Research</a:t>
            </a:r>
          </a:p>
          <a:p>
            <a:pPr marL="291600" indent="-291600">
              <a:lnSpc>
                <a:spcPct val="90000"/>
              </a:lnSpc>
              <a:spcBef>
                <a:spcPts val="1000"/>
              </a:spcBef>
              <a:buClr>
                <a:srgbClr val="006298"/>
              </a:buClr>
              <a:buFont typeface="Arial" panose="020B0604020202020204" pitchFamily="34" charset="0"/>
              <a:buChar char="•"/>
            </a:pPr>
            <a:r>
              <a:rPr lang="en-US" sz="2400" dirty="0">
                <a:solidFill>
                  <a:srgbClr val="000000"/>
                </a:solidFill>
              </a:rPr>
              <a:t>Psychology in the Modern World: Foundations and Growth</a:t>
            </a:r>
          </a:p>
        </p:txBody>
      </p:sp>
      <p:sp>
        <p:nvSpPr>
          <p:cNvPr id="8" name="Text Placeholder 7"/>
          <p:cNvSpPr>
            <a:spLocks noGrp="1"/>
          </p:cNvSpPr>
          <p:nvPr>
            <p:ph type="body" sz="quarter" idx="12"/>
          </p:nvPr>
        </p:nvSpPr>
        <p:spPr>
          <a:xfrm>
            <a:off x="858018" y="3958894"/>
            <a:ext cx="6428000" cy="1196582"/>
          </a:xfrm>
        </p:spPr>
        <p:txBody>
          <a:bodyPr/>
          <a:lstStyle/>
          <a:p>
            <a:pPr>
              <a:spcBef>
                <a:spcPts val="624"/>
              </a:spcBef>
            </a:pPr>
            <a:r>
              <a:rPr lang="en-US" sz="2400" b="1" dirty="0">
                <a:solidFill>
                  <a:srgbClr val="000000"/>
                </a:solidFill>
              </a:rPr>
              <a:t>Psychology Applies to Your World: Training to Be a Psychologist</a:t>
            </a:r>
          </a:p>
          <a:p>
            <a:pPr marL="291600" indent="-291600">
              <a:lnSpc>
                <a:spcPct val="90000"/>
              </a:lnSpc>
              <a:spcBef>
                <a:spcPts val="1000"/>
              </a:spcBef>
              <a:buClr>
                <a:srgbClr val="006298"/>
              </a:buClr>
              <a:buFont typeface="Arial" panose="020B0604020202020204" pitchFamily="34" charset="0"/>
              <a:buChar char="•"/>
            </a:pPr>
            <a:r>
              <a:rPr lang="en-US" sz="2400" dirty="0">
                <a:solidFill>
                  <a:srgbClr val="000000"/>
                </a:solidFill>
              </a:rPr>
              <a:t>Integrating Psychology: The Big Picture</a:t>
            </a:r>
          </a:p>
        </p:txBody>
      </p:sp>
      <p:pic>
        <p:nvPicPr>
          <p:cNvPr id="10" name="Picture Placeholder 9" descr="&quot;&quot;"/>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6" r="-24"/>
          <a:stretch/>
        </p:blipFill>
        <p:spPr>
          <a:xfrm>
            <a:off x="7553345" y="2173837"/>
            <a:ext cx="3904865" cy="2595493"/>
          </a:xfrm>
        </p:spPr>
      </p:pic>
    </p:spTree>
    <p:extLst>
      <p:ext uri="{BB962C8B-B14F-4D97-AF65-F5344CB8AC3E}">
        <p14:creationId xmlns:p14="http://schemas.microsoft.com/office/powerpoint/2010/main" val="1194316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Psychology’s Roots and Modern Perspectives</a:t>
            </a:r>
          </a:p>
        </p:txBody>
      </p:sp>
      <p:pic>
        <p:nvPicPr>
          <p:cNvPr id="8" name="Picture Placeholder 7" descr="A diagram lists the following psychological perspectives: biological, evolutionary, cognitive, psychodynamic, behavioral, sociocultural, and humanistic."/>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81" r="-308"/>
          <a:stretch/>
        </p:blipFill>
        <p:spPr>
          <a:xfrm>
            <a:off x="3369899" y="1350607"/>
            <a:ext cx="5452200" cy="4125755"/>
          </a:xfrm>
        </p:spPr>
      </p:pic>
      <p:sp>
        <p:nvSpPr>
          <p:cNvPr id="6" name="Text Placeholder 5"/>
          <p:cNvSpPr>
            <a:spLocks noGrp="1"/>
          </p:cNvSpPr>
          <p:nvPr>
            <p:ph type="body" sz="quarter" idx="11"/>
          </p:nvPr>
        </p:nvSpPr>
        <p:spPr>
          <a:xfrm>
            <a:off x="4509841" y="5741100"/>
            <a:ext cx="3175010" cy="329851"/>
          </a:xfrm>
        </p:spPr>
        <p:txBody>
          <a:bodyPr/>
          <a:lstStyle/>
          <a:p>
            <a:r>
              <a:rPr lang="en-US" sz="2000" dirty="0">
                <a:solidFill>
                  <a:srgbClr val="000000"/>
                </a:solidFill>
              </a:rPr>
              <a:t>Psychological Perspectives</a:t>
            </a:r>
          </a:p>
        </p:txBody>
      </p:sp>
    </p:spTree>
    <p:extLst>
      <p:ext uri="{BB962C8B-B14F-4D97-AF65-F5344CB8AC3E}">
        <p14:creationId xmlns:p14="http://schemas.microsoft.com/office/powerpoint/2010/main" val="1170054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8726"/>
          </a:xfrm>
        </p:spPr>
        <p:txBody>
          <a:bodyPr/>
          <a:lstStyle/>
          <a:p>
            <a:pPr algn="l"/>
            <a:r>
              <a:rPr lang="en-US" dirty="0"/>
              <a:t>From Structuralism to Functionalism to the Role of the Unconscious</a:t>
            </a:r>
          </a:p>
        </p:txBody>
      </p:sp>
      <p:pic>
        <p:nvPicPr>
          <p:cNvPr id="10" name="Picture Placeholder 9" descr="&quot;&quot;"/>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310" r="-720"/>
          <a:stretch/>
        </p:blipFill>
        <p:spPr>
          <a:xfrm>
            <a:off x="1041376" y="1985679"/>
            <a:ext cx="3822104" cy="3661400"/>
          </a:xfrm>
        </p:spPr>
      </p:pic>
      <p:pic>
        <p:nvPicPr>
          <p:cNvPr id="11" name="Picture Placeholder 10" descr="&quot;&quot;"/>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352" r="-145"/>
          <a:stretch/>
        </p:blipFill>
        <p:spPr>
          <a:xfrm>
            <a:off x="7414474" y="2135690"/>
            <a:ext cx="3738021" cy="3449203"/>
          </a:xfrm>
        </p:spPr>
      </p:pic>
    </p:spTree>
    <p:extLst>
      <p:ext uri="{BB962C8B-B14F-4D97-AF65-F5344CB8AC3E}">
        <p14:creationId xmlns:p14="http://schemas.microsoft.com/office/powerpoint/2010/main" val="1576182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Moving to the Observable</a:t>
            </a:r>
          </a:p>
        </p:txBody>
      </p:sp>
      <p:pic>
        <p:nvPicPr>
          <p:cNvPr id="5" name="Picture Placeholder 4" descr="&quot;&quot;"/>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26" r="285"/>
          <a:stretch/>
        </p:blipFill>
        <p:spPr>
          <a:xfrm>
            <a:off x="720104" y="1621381"/>
            <a:ext cx="4619629" cy="3646078"/>
          </a:xfrm>
        </p:spPr>
      </p:pic>
      <p:pic>
        <p:nvPicPr>
          <p:cNvPr id="6" name="Picture Placeholder 5" descr="&quot;&quot;"/>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598" r="649"/>
          <a:stretch/>
        </p:blipFill>
        <p:spPr>
          <a:xfrm>
            <a:off x="7728111" y="1680787"/>
            <a:ext cx="3079750" cy="3646078"/>
          </a:xfrm>
        </p:spPr>
      </p:pic>
    </p:spTree>
    <p:extLst>
      <p:ext uri="{BB962C8B-B14F-4D97-AF65-F5344CB8AC3E}">
        <p14:creationId xmlns:p14="http://schemas.microsoft.com/office/powerpoint/2010/main" val="3587656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2231"/>
          </a:xfrm>
        </p:spPr>
        <p:txBody>
          <a:bodyPr/>
          <a:lstStyle/>
          <a:p>
            <a:pPr algn="l"/>
            <a:r>
              <a:rPr lang="en-US" dirty="0"/>
              <a:t>Beyond Behaviorism: Humanism, Cognitive Psychology, and the Birth of Positive Psychology</a:t>
            </a:r>
          </a:p>
        </p:txBody>
      </p:sp>
      <p:pic>
        <p:nvPicPr>
          <p:cNvPr id="4" name="Picture Placeholder 3" descr="&quot;&quot;"/>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494" r="688"/>
          <a:stretch/>
        </p:blipFill>
        <p:spPr>
          <a:xfrm>
            <a:off x="3658109" y="1685549"/>
            <a:ext cx="4865449" cy="4361246"/>
          </a:xfrm>
        </p:spPr>
      </p:pic>
    </p:spTree>
    <p:extLst>
      <p:ext uri="{BB962C8B-B14F-4D97-AF65-F5344CB8AC3E}">
        <p14:creationId xmlns:p14="http://schemas.microsoft.com/office/powerpoint/2010/main" val="2680484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Specialty Areas in Psychology </a:t>
            </a:r>
            <a:r>
              <a:rPr lang="en-US" sz="2400" b="0" dirty="0"/>
              <a:t>(1 of 3)</a:t>
            </a:r>
          </a:p>
        </p:txBody>
      </p:sp>
      <p:sp>
        <p:nvSpPr>
          <p:cNvPr id="4" name="Text Placeholder 3"/>
          <p:cNvSpPr>
            <a:spLocks noGrp="1"/>
          </p:cNvSpPr>
          <p:nvPr>
            <p:ph type="body" sz="quarter" idx="17"/>
          </p:nvPr>
        </p:nvSpPr>
        <p:spPr>
          <a:xfrm>
            <a:off x="743576" y="1333844"/>
            <a:ext cx="10711543" cy="417464"/>
          </a:xfrm>
        </p:spPr>
        <p:txBody>
          <a:bodyPr>
            <a:normAutofit/>
          </a:bodyPr>
          <a:lstStyle/>
          <a:p>
            <a:pPr marL="0" indent="0">
              <a:buNone/>
            </a:pPr>
            <a:r>
              <a:rPr lang="en-US" sz="2400" b="1" dirty="0"/>
              <a:t>TABLE 1.2</a:t>
            </a:r>
            <a:r>
              <a:rPr lang="en-US" sz="2400" dirty="0"/>
              <a:t> Specialty Areas in Psychology</a:t>
            </a:r>
          </a:p>
        </p:txBody>
      </p:sp>
      <p:graphicFrame>
        <p:nvGraphicFramePr>
          <p:cNvPr id="5" name="Table Placeholder 4" descr="Table is accessible to screenreaders"/>
          <p:cNvGraphicFramePr>
            <a:graphicFrameLocks noGrp="1"/>
          </p:cNvGraphicFramePr>
          <p:nvPr>
            <p:ph type="tbl" sz="quarter" idx="10"/>
            <p:extLst>
              <p:ext uri="{D42A27DB-BD31-4B8C-83A1-F6EECF244321}">
                <p14:modId xmlns:p14="http://schemas.microsoft.com/office/powerpoint/2010/main" val="1150566530"/>
              </p:ext>
            </p:extLst>
          </p:nvPr>
        </p:nvGraphicFramePr>
        <p:xfrm>
          <a:off x="766562" y="1879092"/>
          <a:ext cx="10678331" cy="4333240"/>
        </p:xfrm>
        <a:graphic>
          <a:graphicData uri="http://schemas.openxmlformats.org/drawingml/2006/table">
            <a:tbl>
              <a:tblPr firstRow="1" bandRow="1">
                <a:tableStyleId>{5C22544A-7EE6-4342-B048-85BDC9FD1C3A}</a:tableStyleId>
              </a:tblPr>
              <a:tblGrid>
                <a:gridCol w="2774196">
                  <a:extLst>
                    <a:ext uri="{9D8B030D-6E8A-4147-A177-3AD203B41FA5}">
                      <a16:colId xmlns:a16="http://schemas.microsoft.com/office/drawing/2014/main" val="3085084016"/>
                    </a:ext>
                  </a:extLst>
                </a:gridCol>
                <a:gridCol w="7904135">
                  <a:extLst>
                    <a:ext uri="{9D8B030D-6E8A-4147-A177-3AD203B41FA5}">
                      <a16:colId xmlns:a16="http://schemas.microsoft.com/office/drawing/2014/main" val="667022461"/>
                    </a:ext>
                  </a:extLst>
                </a:gridCol>
              </a:tblGrid>
              <a:tr h="370840">
                <a:tc>
                  <a:txBody>
                    <a:bodyPr/>
                    <a:lstStyle/>
                    <a:p>
                      <a:pPr algn="ctr"/>
                      <a:r>
                        <a:rPr lang="en-US" sz="1600" b="1" kern="1200" dirty="0">
                          <a:solidFill>
                            <a:srgbClr val="000000"/>
                          </a:solidFill>
                          <a:effectLst/>
                          <a:latin typeface="Airal"/>
                          <a:ea typeface="+mn-ea"/>
                          <a:cs typeface="+mn-cs"/>
                        </a:rPr>
                        <a:t>Specialty Area</a:t>
                      </a:r>
                      <a:endParaRPr lang="en-US" sz="1600" b="1" dirty="0">
                        <a:solidFill>
                          <a:srgbClr val="000000"/>
                        </a:solidFill>
                        <a:latin typeface="Aira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b="1" kern="1200" dirty="0">
                          <a:solidFill>
                            <a:srgbClr val="000000"/>
                          </a:solidFill>
                          <a:effectLst/>
                          <a:latin typeface="Airal"/>
                          <a:ea typeface="+mn-ea"/>
                          <a:cs typeface="+mn-cs"/>
                        </a:rPr>
                        <a:t>Topics of Interest</a:t>
                      </a:r>
                      <a:endParaRPr lang="en-US" sz="1600" b="1" dirty="0">
                        <a:solidFill>
                          <a:srgbClr val="000000"/>
                        </a:solidFill>
                        <a:latin typeface="Aira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9153210"/>
                  </a:ext>
                </a:extLst>
              </a:tr>
              <a:tr h="370840">
                <a:tc>
                  <a:txBody>
                    <a:bodyPr/>
                    <a:lstStyle/>
                    <a:p>
                      <a:r>
                        <a:rPr lang="en-US" sz="1600" kern="1200" dirty="0">
                          <a:solidFill>
                            <a:srgbClr val="000000"/>
                          </a:solidFill>
                          <a:effectLst/>
                          <a:latin typeface="Airal"/>
                          <a:ea typeface="+mn-ea"/>
                          <a:cs typeface="+mn-cs"/>
                        </a:rPr>
                        <a:t>Biopsychology</a:t>
                      </a:r>
                      <a:endParaRPr lang="en-US" sz="1600" dirty="0">
                        <a:solidFill>
                          <a:srgbClr val="000000"/>
                        </a:solidFill>
                        <a:latin typeface="Air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kern="1200" dirty="0">
                          <a:solidFill>
                            <a:srgbClr val="000000"/>
                          </a:solidFill>
                          <a:effectLst/>
                          <a:latin typeface="Airal"/>
                          <a:ea typeface="+mn-ea"/>
                          <a:cs typeface="+mn-cs"/>
                        </a:rPr>
                        <a:t>Researches the biological processes that underlie behavior, including genetic, biochemical, and nervous system functioning.</a:t>
                      </a:r>
                      <a:endParaRPr lang="en-US" sz="1600" dirty="0">
                        <a:solidFill>
                          <a:srgbClr val="000000"/>
                        </a:solidFill>
                        <a:latin typeface="Air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7346436"/>
                  </a:ext>
                </a:extLst>
              </a:tr>
              <a:tr h="370840">
                <a:tc>
                  <a:txBody>
                    <a:bodyPr/>
                    <a:lstStyle/>
                    <a:p>
                      <a:pPr marL="0" marR="365760" algn="l">
                        <a:lnSpc>
                          <a:spcPts val="2095"/>
                        </a:lnSpc>
                        <a:spcBef>
                          <a:spcPts val="0"/>
                        </a:spcBef>
                        <a:spcAft>
                          <a:spcPts val="0"/>
                        </a:spcAft>
                      </a:pPr>
                      <a:r>
                        <a:rPr lang="en-US" sz="1600" kern="1200" dirty="0">
                          <a:solidFill>
                            <a:srgbClr val="000000"/>
                          </a:solidFill>
                          <a:effectLst/>
                          <a:latin typeface="Airal"/>
                          <a:ea typeface="+mn-ea"/>
                          <a:cs typeface="+mn-cs"/>
                        </a:rPr>
                        <a:t>Clinical psychology</a:t>
                      </a:r>
                      <a:endParaRPr lang="en-US" sz="1600" dirty="0">
                        <a:solidFill>
                          <a:srgbClr val="000000"/>
                        </a:solidFill>
                        <a:effectLst/>
                        <a:latin typeface="Air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00"/>
                          </a:solidFill>
                          <a:effectLst/>
                          <a:latin typeface="Airal"/>
                          <a:ea typeface="+mn-ea"/>
                          <a:cs typeface="+mn-cs"/>
                        </a:rPr>
                        <a:t>Researches, assesses, and treats children, adolescents, and adults who are experiencing difficulty in functioning or who have a serious mental health disorder such as schizophrenia.</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6070702"/>
                  </a:ext>
                </a:extLst>
              </a:tr>
              <a:tr h="370840">
                <a:tc>
                  <a:txBody>
                    <a:bodyPr/>
                    <a:lstStyle/>
                    <a:p>
                      <a:pPr marL="0" marR="365760" algn="l">
                        <a:lnSpc>
                          <a:spcPts val="2095"/>
                        </a:lnSpc>
                        <a:spcBef>
                          <a:spcPts val="0"/>
                        </a:spcBef>
                        <a:spcAft>
                          <a:spcPts val="0"/>
                        </a:spcAft>
                      </a:pPr>
                      <a:r>
                        <a:rPr lang="en-US" sz="1600" kern="1200" dirty="0">
                          <a:solidFill>
                            <a:srgbClr val="000000"/>
                          </a:solidFill>
                          <a:effectLst/>
                          <a:latin typeface="Airal"/>
                          <a:ea typeface="+mn-ea"/>
                          <a:cs typeface="+mn-cs"/>
                        </a:rPr>
                        <a:t>Cognitive psychology</a:t>
                      </a:r>
                      <a:endParaRPr lang="en-US" sz="1600" dirty="0">
                        <a:solidFill>
                          <a:srgbClr val="000000"/>
                        </a:solidFill>
                        <a:effectLst/>
                        <a:latin typeface="Air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00"/>
                          </a:solidFill>
                          <a:effectLst/>
                          <a:latin typeface="Airal"/>
                          <a:ea typeface="+mn-ea"/>
                          <a:cs typeface="+mn-cs"/>
                        </a:rPr>
                        <a:t>Studies mental processes such as decision making, problem solving, language, and memory.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2912146"/>
                  </a:ext>
                </a:extLst>
              </a:tr>
              <a:tr h="370840">
                <a:tc>
                  <a:txBody>
                    <a:bodyPr/>
                    <a:lstStyle/>
                    <a:p>
                      <a:pPr marL="0" marR="365760" algn="l">
                        <a:lnSpc>
                          <a:spcPts val="2095"/>
                        </a:lnSpc>
                        <a:spcBef>
                          <a:spcPts val="0"/>
                        </a:spcBef>
                        <a:spcAft>
                          <a:spcPts val="0"/>
                        </a:spcAft>
                      </a:pPr>
                      <a:r>
                        <a:rPr lang="en-US" sz="1600" kern="1200" dirty="0">
                          <a:solidFill>
                            <a:srgbClr val="000000"/>
                          </a:solidFill>
                          <a:effectLst/>
                          <a:latin typeface="Airal"/>
                          <a:ea typeface="+mn-ea"/>
                          <a:cs typeface="+mn-cs"/>
                        </a:rPr>
                        <a:t>Community psychology</a:t>
                      </a:r>
                      <a:endParaRPr lang="en-US" sz="1600" dirty="0">
                        <a:solidFill>
                          <a:srgbClr val="000000"/>
                        </a:solidFill>
                        <a:effectLst/>
                        <a:latin typeface="Air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00"/>
                          </a:solidFill>
                          <a:effectLst/>
                          <a:latin typeface="Airal"/>
                          <a:ea typeface="+mn-ea"/>
                          <a:cs typeface="+mn-cs"/>
                        </a:rPr>
                        <a:t>Seeks to understand and enhance the quality of life for individuals, communities, and society. Focuses on early intervention in and prevention of individual and community problems.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4977892"/>
                  </a:ext>
                </a:extLst>
              </a:tr>
              <a:tr h="370840">
                <a:tc>
                  <a:txBody>
                    <a:bodyPr/>
                    <a:lstStyle/>
                    <a:p>
                      <a:pPr marL="0" marR="365760" algn="l">
                        <a:lnSpc>
                          <a:spcPts val="2095"/>
                        </a:lnSpc>
                        <a:spcBef>
                          <a:spcPts val="0"/>
                        </a:spcBef>
                        <a:spcAft>
                          <a:spcPts val="0"/>
                        </a:spcAft>
                      </a:pPr>
                      <a:r>
                        <a:rPr lang="en-US" sz="1600" kern="1200" dirty="0">
                          <a:solidFill>
                            <a:srgbClr val="000000"/>
                          </a:solidFill>
                          <a:effectLst/>
                          <a:latin typeface="Airal"/>
                          <a:ea typeface="+mn-ea"/>
                          <a:cs typeface="+mn-cs"/>
                        </a:rPr>
                        <a:t>Counseling psychology</a:t>
                      </a:r>
                      <a:endParaRPr lang="en-US" sz="1600" dirty="0">
                        <a:solidFill>
                          <a:srgbClr val="000000"/>
                        </a:solidFill>
                        <a:effectLst/>
                        <a:latin typeface="Air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00"/>
                          </a:solidFill>
                          <a:effectLst/>
                          <a:latin typeface="Airal"/>
                          <a:ea typeface="+mn-ea"/>
                          <a:cs typeface="+mn-cs"/>
                        </a:rPr>
                        <a:t>Researches, assesses, and treats children, adolescents, and adults who are experiencing adjustment difficulties.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6280514"/>
                  </a:ext>
                </a:extLst>
              </a:tr>
              <a:tr h="370840">
                <a:tc>
                  <a:txBody>
                    <a:bodyPr/>
                    <a:lstStyle/>
                    <a:p>
                      <a:pPr marL="0" marR="365760" algn="l">
                        <a:lnSpc>
                          <a:spcPts val="2095"/>
                        </a:lnSpc>
                        <a:spcBef>
                          <a:spcPts val="0"/>
                        </a:spcBef>
                        <a:spcAft>
                          <a:spcPts val="0"/>
                        </a:spcAft>
                      </a:pPr>
                      <a:r>
                        <a:rPr lang="en-US" sz="1600" kern="1200" dirty="0">
                          <a:solidFill>
                            <a:srgbClr val="000000"/>
                          </a:solidFill>
                          <a:effectLst/>
                          <a:latin typeface="Airal"/>
                          <a:ea typeface="+mn-ea"/>
                          <a:cs typeface="+mn-cs"/>
                        </a:rPr>
                        <a:t>Cross-cultural psychology</a:t>
                      </a:r>
                      <a:endParaRPr lang="en-US" sz="1600" dirty="0">
                        <a:solidFill>
                          <a:srgbClr val="000000"/>
                        </a:solidFill>
                        <a:effectLst/>
                        <a:latin typeface="Air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00"/>
                          </a:solidFill>
                          <a:effectLst/>
                          <a:latin typeface="Airal"/>
                          <a:ea typeface="+mn-ea"/>
                          <a:cs typeface="+mn-cs"/>
                        </a:rPr>
                        <a:t>Investigates cultural similarities and differences in traits and behaviors and examines the cultural goals, values, and practices that underlie them.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4590637"/>
                  </a:ext>
                </a:extLst>
              </a:tr>
            </a:tbl>
          </a:graphicData>
        </a:graphic>
      </p:graphicFrame>
    </p:spTree>
    <p:extLst>
      <p:ext uri="{BB962C8B-B14F-4D97-AF65-F5344CB8AC3E}">
        <p14:creationId xmlns:p14="http://schemas.microsoft.com/office/powerpoint/2010/main" val="3959169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Specialty Areas in Psychology </a:t>
            </a:r>
            <a:r>
              <a:rPr lang="en-US" sz="2400" b="0" dirty="0"/>
              <a:t>(2 of 3)</a:t>
            </a:r>
          </a:p>
        </p:txBody>
      </p:sp>
      <p:graphicFrame>
        <p:nvGraphicFramePr>
          <p:cNvPr id="6" name="Table Placeholder 5" descr="Table is accessible to screenreaders"/>
          <p:cNvGraphicFramePr>
            <a:graphicFrameLocks noGrp="1"/>
          </p:cNvGraphicFramePr>
          <p:nvPr>
            <p:ph type="tbl" sz="quarter" idx="10"/>
            <p:extLst>
              <p:ext uri="{D42A27DB-BD31-4B8C-83A1-F6EECF244321}">
                <p14:modId xmlns:p14="http://schemas.microsoft.com/office/powerpoint/2010/main" val="2782463887"/>
              </p:ext>
            </p:extLst>
          </p:nvPr>
        </p:nvGraphicFramePr>
        <p:xfrm>
          <a:off x="783887" y="1637493"/>
          <a:ext cx="10624226" cy="3718560"/>
        </p:xfrm>
        <a:graphic>
          <a:graphicData uri="http://schemas.openxmlformats.org/drawingml/2006/table">
            <a:tbl>
              <a:tblPr firstRow="1" bandRow="1">
                <a:tableStyleId>{5940675A-B579-460E-94D1-54222C63F5DA}</a:tableStyleId>
              </a:tblPr>
              <a:tblGrid>
                <a:gridCol w="2869660">
                  <a:extLst>
                    <a:ext uri="{9D8B030D-6E8A-4147-A177-3AD203B41FA5}">
                      <a16:colId xmlns:a16="http://schemas.microsoft.com/office/drawing/2014/main" val="20000"/>
                    </a:ext>
                  </a:extLst>
                </a:gridCol>
                <a:gridCol w="7754566">
                  <a:extLst>
                    <a:ext uri="{9D8B030D-6E8A-4147-A177-3AD203B41FA5}">
                      <a16:colId xmlns:a16="http://schemas.microsoft.com/office/drawing/2014/main" val="20001"/>
                    </a:ext>
                  </a:extLst>
                </a:gridCol>
              </a:tblGrid>
              <a:tr h="327660">
                <a:tc>
                  <a:txBody>
                    <a:bodyPr/>
                    <a:lstStyle/>
                    <a:p>
                      <a:pPr algn="ctr"/>
                      <a:r>
                        <a:rPr lang="en-US" sz="1600" b="1" kern="1200" dirty="0">
                          <a:solidFill>
                            <a:srgbClr val="000000"/>
                          </a:solidFill>
                          <a:effectLst/>
                          <a:latin typeface="Airal"/>
                          <a:ea typeface="+mn-ea"/>
                          <a:cs typeface="+mn-cs"/>
                        </a:rPr>
                        <a:t>Specialty Area</a:t>
                      </a:r>
                      <a:endParaRPr lang="en-US" sz="1600" b="1" dirty="0">
                        <a:solidFill>
                          <a:srgbClr val="000000"/>
                        </a:solidFill>
                        <a:latin typeface="Aira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kern="1200" dirty="0">
                          <a:solidFill>
                            <a:srgbClr val="000000"/>
                          </a:solidFill>
                          <a:effectLst/>
                          <a:latin typeface="Airal"/>
                          <a:ea typeface="+mn-ea"/>
                          <a:cs typeface="+mn-cs"/>
                        </a:rPr>
                        <a:t>Topics of Interest</a:t>
                      </a:r>
                      <a:endParaRPr lang="en-US" sz="1600" b="1" dirty="0">
                        <a:solidFill>
                          <a:srgbClr val="000000"/>
                        </a:solidFill>
                        <a:latin typeface="Aira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9090">
                <a:tc>
                  <a:txBody>
                    <a:bodyPr/>
                    <a:lstStyle/>
                    <a:p>
                      <a:pPr marL="0" marR="365760" algn="l">
                        <a:lnSpc>
                          <a:spcPts val="2095"/>
                        </a:lnSpc>
                        <a:spcBef>
                          <a:spcPts val="0"/>
                        </a:spcBef>
                        <a:spcAft>
                          <a:spcPts val="0"/>
                        </a:spcAft>
                      </a:pPr>
                      <a:r>
                        <a:rPr lang="en-US" sz="1600" kern="1200" dirty="0">
                          <a:solidFill>
                            <a:srgbClr val="000000"/>
                          </a:solidFill>
                          <a:effectLst/>
                          <a:latin typeface="Airal"/>
                          <a:ea typeface="+mn-ea"/>
                          <a:cs typeface="+mn-cs"/>
                        </a:rPr>
                        <a:t> Developmental</a:t>
                      </a:r>
                      <a:r>
                        <a:rPr lang="en-US" sz="1600" kern="1200" baseline="0" dirty="0">
                          <a:solidFill>
                            <a:srgbClr val="000000"/>
                          </a:solidFill>
                          <a:effectLst/>
                          <a:latin typeface="Airal"/>
                          <a:ea typeface="+mn-ea"/>
                          <a:cs typeface="+mn-cs"/>
                        </a:rPr>
                        <a:t> </a:t>
                      </a:r>
                      <a:r>
                        <a:rPr lang="en-US" sz="1600" kern="1200" dirty="0">
                          <a:solidFill>
                            <a:srgbClr val="000000"/>
                          </a:solidFill>
                          <a:effectLst/>
                          <a:latin typeface="Airal"/>
                          <a:ea typeface="+mn-ea"/>
                          <a:cs typeface="+mn-cs"/>
                        </a:rPr>
                        <a:t>psychology</a:t>
                      </a:r>
                      <a:endParaRPr lang="en-US" sz="1600" dirty="0">
                        <a:solidFill>
                          <a:srgbClr val="000000"/>
                        </a:solidFill>
                        <a:effectLst/>
                        <a:latin typeface="Air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00"/>
                          </a:solidFill>
                          <a:effectLst/>
                          <a:latin typeface="Airal"/>
                          <a:ea typeface="+mn-ea"/>
                          <a:cs typeface="+mn-cs"/>
                        </a:rPr>
                        <a:t>Researches how we develop physically, cognitively, socially, and emotionally over the life span.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4894">
                <a:tc>
                  <a:txBody>
                    <a:bodyPr/>
                    <a:lstStyle/>
                    <a:p>
                      <a:pPr marL="0" marR="365760" algn="l">
                        <a:lnSpc>
                          <a:spcPts val="2095"/>
                        </a:lnSpc>
                        <a:spcBef>
                          <a:spcPts val="0"/>
                        </a:spcBef>
                        <a:spcAft>
                          <a:spcPts val="0"/>
                        </a:spcAft>
                      </a:pPr>
                      <a:r>
                        <a:rPr lang="en-US" sz="1600" kern="1200" dirty="0">
                          <a:solidFill>
                            <a:srgbClr val="000000"/>
                          </a:solidFill>
                          <a:effectLst/>
                          <a:latin typeface="Airal"/>
                          <a:ea typeface="+mn-ea"/>
                          <a:cs typeface="+mn-cs"/>
                        </a:rPr>
                        <a:t> Educational psychology</a:t>
                      </a:r>
                      <a:endParaRPr lang="en-US" sz="1600" dirty="0">
                        <a:solidFill>
                          <a:srgbClr val="000000"/>
                        </a:solidFill>
                        <a:effectLst/>
                        <a:latin typeface="Air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00"/>
                          </a:solidFill>
                          <a:effectLst/>
                          <a:latin typeface="Airal"/>
                          <a:ea typeface="+mn-ea"/>
                          <a:cs typeface="+mn-cs"/>
                        </a:rPr>
                        <a:t>Researches how people learn and how variables in an educational environment influence learning. May develop materials and strategies to enhance learning.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4894">
                <a:tc>
                  <a:txBody>
                    <a:bodyPr/>
                    <a:lstStyle/>
                    <a:p>
                      <a:pPr marL="0" marR="365760" algn="l">
                        <a:lnSpc>
                          <a:spcPts val="2095"/>
                        </a:lnSpc>
                        <a:spcBef>
                          <a:spcPts val="0"/>
                        </a:spcBef>
                        <a:spcAft>
                          <a:spcPts val="0"/>
                        </a:spcAft>
                      </a:pPr>
                      <a:r>
                        <a:rPr lang="en-US" sz="1600" dirty="0">
                          <a:solidFill>
                            <a:srgbClr val="000000"/>
                          </a:solidFill>
                          <a:effectLst/>
                          <a:latin typeface="Airal"/>
                          <a:ea typeface="Calibri"/>
                          <a:cs typeface="Times New Roman"/>
                        </a:rPr>
                        <a:t> Environmental psychology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00"/>
                          </a:solidFill>
                          <a:effectLst/>
                          <a:latin typeface="Airal"/>
                          <a:ea typeface="+mn-ea"/>
                          <a:cs typeface="+mn-cs"/>
                        </a:rPr>
                        <a:t>Examines the relationship between environments and human behavior. Focuses on designing, managing, protecting, and/or restoring the environment to enhance behavior. Also studies environmental attitudes, perceptions, and values to promote environmentally appropriate behavior.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4894">
                <a:tc>
                  <a:txBody>
                    <a:bodyPr/>
                    <a:lstStyle/>
                    <a:p>
                      <a:pPr marL="0" marR="365760" algn="l">
                        <a:lnSpc>
                          <a:spcPts val="2095"/>
                        </a:lnSpc>
                        <a:spcBef>
                          <a:spcPts val="0"/>
                        </a:spcBef>
                        <a:spcAft>
                          <a:spcPts val="0"/>
                        </a:spcAft>
                      </a:pPr>
                      <a:r>
                        <a:rPr lang="en-US" sz="1600" dirty="0">
                          <a:solidFill>
                            <a:srgbClr val="000000"/>
                          </a:solidFill>
                          <a:effectLst/>
                          <a:latin typeface="Airal"/>
                          <a:ea typeface="Calibri"/>
                          <a:cs typeface="Times New Roman"/>
                        </a:rPr>
                        <a:t> Experimental psychology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00"/>
                          </a:solidFill>
                          <a:effectLst/>
                          <a:latin typeface="Airal"/>
                          <a:ea typeface="+mn-ea"/>
                          <a:cs typeface="+mn-cs"/>
                        </a:rPr>
                        <a:t>Conducts research on sensation, perception, learning, motivation, and emotion.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4894">
                <a:tc>
                  <a:txBody>
                    <a:bodyPr/>
                    <a:lstStyle/>
                    <a:p>
                      <a:pPr marL="0" marR="365760" algn="l">
                        <a:lnSpc>
                          <a:spcPts val="2095"/>
                        </a:lnSpc>
                        <a:spcBef>
                          <a:spcPts val="0"/>
                        </a:spcBef>
                        <a:spcAft>
                          <a:spcPts val="0"/>
                        </a:spcAft>
                      </a:pPr>
                      <a:r>
                        <a:rPr lang="en-US" sz="1600" dirty="0">
                          <a:solidFill>
                            <a:srgbClr val="000000"/>
                          </a:solidFill>
                          <a:effectLst/>
                          <a:latin typeface="Airal"/>
                          <a:ea typeface="Calibri"/>
                          <a:cs typeface="Times New Roman"/>
                        </a:rPr>
                        <a:t> Forensic psychology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0000"/>
                          </a:solidFill>
                          <a:effectLst/>
                          <a:latin typeface="Airal"/>
                          <a:ea typeface="+mn-ea"/>
                          <a:cs typeface="+mn-cs"/>
                        </a:rPr>
                        <a:t>Works with mental health issues within the context of the legal system. May study a certain type of criminal behavior such as rape or murder, or may be asked to determine a person's competence to stand trial.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5537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Specialty Areas in Psychology </a:t>
            </a:r>
            <a:r>
              <a:rPr lang="en-US" sz="2400" b="0" dirty="0"/>
              <a:t>(3 of 3)</a:t>
            </a:r>
          </a:p>
        </p:txBody>
      </p:sp>
      <p:graphicFrame>
        <p:nvGraphicFramePr>
          <p:cNvPr id="4" name="Table Placeholder 3" descr="Table is accessible to screenreaders"/>
          <p:cNvGraphicFramePr>
            <a:graphicFrameLocks noGrp="1"/>
          </p:cNvGraphicFramePr>
          <p:nvPr>
            <p:ph type="tbl" sz="quarter" idx="10"/>
            <p:extLst>
              <p:ext uri="{D42A27DB-BD31-4B8C-83A1-F6EECF244321}">
                <p14:modId xmlns:p14="http://schemas.microsoft.com/office/powerpoint/2010/main" val="1667921268"/>
              </p:ext>
            </p:extLst>
          </p:nvPr>
        </p:nvGraphicFramePr>
        <p:xfrm>
          <a:off x="733586" y="1295102"/>
          <a:ext cx="10724827" cy="4861900"/>
        </p:xfrm>
        <a:graphic>
          <a:graphicData uri="http://schemas.openxmlformats.org/drawingml/2006/table">
            <a:tbl>
              <a:tblPr firstRow="1" bandRow="1">
                <a:tableStyleId>{5C22544A-7EE6-4342-B048-85BDC9FD1C3A}</a:tableStyleId>
              </a:tblPr>
              <a:tblGrid>
                <a:gridCol w="2246207">
                  <a:extLst>
                    <a:ext uri="{9D8B030D-6E8A-4147-A177-3AD203B41FA5}">
                      <a16:colId xmlns:a16="http://schemas.microsoft.com/office/drawing/2014/main" val="4035967799"/>
                    </a:ext>
                  </a:extLst>
                </a:gridCol>
                <a:gridCol w="8478620">
                  <a:extLst>
                    <a:ext uri="{9D8B030D-6E8A-4147-A177-3AD203B41FA5}">
                      <a16:colId xmlns:a16="http://schemas.microsoft.com/office/drawing/2014/main" val="1147901814"/>
                    </a:ext>
                  </a:extLst>
                </a:gridCol>
              </a:tblGrid>
              <a:tr h="289900">
                <a:tc>
                  <a:txBody>
                    <a:bodyPr/>
                    <a:lstStyle/>
                    <a:p>
                      <a:pPr algn="ctr"/>
                      <a:r>
                        <a:rPr lang="en-US" sz="1400" b="1" kern="1200" dirty="0">
                          <a:solidFill>
                            <a:srgbClr val="000000"/>
                          </a:solidFill>
                          <a:effectLst/>
                          <a:latin typeface="Airal"/>
                          <a:ea typeface="+mn-ea"/>
                          <a:cs typeface="+mn-cs"/>
                        </a:rPr>
                        <a:t>Specialty Area</a:t>
                      </a:r>
                      <a:endParaRPr lang="en-US" sz="1400" b="1" dirty="0">
                        <a:solidFill>
                          <a:srgbClr val="000000"/>
                        </a:solidFill>
                        <a:latin typeface="Aira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b="1" kern="1200" dirty="0">
                          <a:solidFill>
                            <a:srgbClr val="000000"/>
                          </a:solidFill>
                          <a:effectLst/>
                          <a:latin typeface="Airal"/>
                          <a:ea typeface="+mn-ea"/>
                          <a:cs typeface="+mn-cs"/>
                        </a:rPr>
                        <a:t>Topics of Interest</a:t>
                      </a:r>
                      <a:endParaRPr lang="en-US" sz="1400" b="1" dirty="0">
                        <a:solidFill>
                          <a:srgbClr val="000000"/>
                        </a:solidFill>
                        <a:latin typeface="Aira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2120604"/>
                  </a:ext>
                </a:extLst>
              </a:tr>
              <a:tr h="465707">
                <a:tc>
                  <a:txBody>
                    <a:bodyPr/>
                    <a:lstStyle/>
                    <a:p>
                      <a:pPr marL="0" marR="365760" algn="l">
                        <a:lnSpc>
                          <a:spcPts val="2095"/>
                        </a:lnSpc>
                        <a:spcBef>
                          <a:spcPts val="0"/>
                        </a:spcBef>
                        <a:spcAft>
                          <a:spcPts val="0"/>
                        </a:spcAft>
                      </a:pPr>
                      <a:r>
                        <a:rPr lang="en-US" sz="1400" kern="1200" dirty="0">
                          <a:solidFill>
                            <a:srgbClr val="000000"/>
                          </a:solidFill>
                          <a:effectLst/>
                          <a:latin typeface="Airal"/>
                          <a:ea typeface="+mn-ea"/>
                          <a:cs typeface="+mn-cs"/>
                        </a:rPr>
                        <a:t>Health psychology</a:t>
                      </a:r>
                      <a:endParaRPr lang="en-US" sz="1400" dirty="0">
                        <a:solidFill>
                          <a:srgbClr val="000000"/>
                        </a:solidFill>
                        <a:effectLst/>
                        <a:latin typeface="Air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kern="1200" dirty="0">
                          <a:solidFill>
                            <a:srgbClr val="000000"/>
                          </a:solidFill>
                          <a:effectLst/>
                          <a:latin typeface="Airal"/>
                          <a:ea typeface="+mn-ea"/>
                          <a:cs typeface="+mn-cs"/>
                        </a:rPr>
                        <a:t>Researches ways to promote health and prevent illness. May be concerned with issues such as diet</a:t>
                      </a:r>
                      <a:r>
                        <a:rPr lang="en-US" sz="1400" kern="1200" baseline="0" dirty="0">
                          <a:solidFill>
                            <a:srgbClr val="000000"/>
                          </a:solidFill>
                          <a:effectLst/>
                          <a:latin typeface="Airal"/>
                          <a:ea typeface="+mn-ea"/>
                          <a:cs typeface="+mn-cs"/>
                        </a:rPr>
                        <a:t> </a:t>
                      </a:r>
                      <a:r>
                        <a:rPr lang="en-US" sz="1400" kern="1200" dirty="0">
                          <a:solidFill>
                            <a:srgbClr val="000000"/>
                          </a:solidFill>
                          <a:effectLst/>
                          <a:latin typeface="Airal"/>
                          <a:ea typeface="+mn-ea"/>
                          <a:cs typeface="+mn-cs"/>
                        </a:rPr>
                        <a:t>and nutrition, exercise, and lifestyle choices that influence health.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070570"/>
                  </a:ext>
                </a:extLst>
              </a:tr>
              <a:tr h="657469">
                <a:tc>
                  <a:txBody>
                    <a:bodyPr/>
                    <a:lstStyle/>
                    <a:p>
                      <a:pPr marL="0" marR="365760" algn="l">
                        <a:lnSpc>
                          <a:spcPts val="2095"/>
                        </a:lnSpc>
                        <a:spcBef>
                          <a:spcPts val="0"/>
                        </a:spcBef>
                        <a:spcAft>
                          <a:spcPts val="0"/>
                        </a:spcAft>
                      </a:pPr>
                      <a:r>
                        <a:rPr lang="en-US" sz="1400" kern="1200" dirty="0">
                          <a:solidFill>
                            <a:srgbClr val="000000"/>
                          </a:solidFill>
                          <a:effectLst/>
                          <a:latin typeface="Airal"/>
                          <a:ea typeface="+mn-ea"/>
                          <a:cs typeface="+mn-cs"/>
                        </a:rPr>
                        <a:t>Human factors psychology</a:t>
                      </a:r>
                      <a:endParaRPr lang="en-US" sz="1400" dirty="0">
                        <a:solidFill>
                          <a:srgbClr val="000000"/>
                        </a:solidFill>
                        <a:effectLst/>
                        <a:latin typeface="Air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kern="1200" dirty="0">
                          <a:solidFill>
                            <a:srgbClr val="000000"/>
                          </a:solidFill>
                          <a:effectLst/>
                          <a:latin typeface="Airal"/>
                          <a:ea typeface="+mn-ea"/>
                          <a:cs typeface="+mn-cs"/>
                        </a:rPr>
                        <a:t>Researches human capabilities as they apply to the design, operation, and maintenance of machines,</a:t>
                      </a:r>
                      <a:r>
                        <a:rPr lang="en-US" sz="1400" kern="1200" baseline="0" dirty="0">
                          <a:solidFill>
                            <a:srgbClr val="000000"/>
                          </a:solidFill>
                          <a:effectLst/>
                          <a:latin typeface="Airal"/>
                          <a:ea typeface="+mn-ea"/>
                          <a:cs typeface="+mn-cs"/>
                        </a:rPr>
                        <a:t> </a:t>
                      </a:r>
                      <a:r>
                        <a:rPr lang="en-US" sz="1400" kern="1200" dirty="0">
                          <a:solidFill>
                            <a:srgbClr val="000000"/>
                          </a:solidFill>
                          <a:effectLst/>
                          <a:latin typeface="Airal"/>
                          <a:ea typeface="+mn-ea"/>
                          <a:cs typeface="+mn-cs"/>
                        </a:rPr>
                        <a:t>systems, and environments to achieve optimal performance (for example, designing the most effective configuration of control knobs in airplane cockpits for pilots).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0179567"/>
                  </a:ext>
                </a:extLst>
              </a:tr>
              <a:tr h="657469">
                <a:tc>
                  <a:txBody>
                    <a:bodyPr/>
                    <a:lstStyle/>
                    <a:p>
                      <a:pPr marL="0" marR="365760" indent="0" algn="l">
                        <a:lnSpc>
                          <a:spcPts val="2095"/>
                        </a:lnSpc>
                        <a:spcBef>
                          <a:spcPts val="0"/>
                        </a:spcBef>
                        <a:spcAft>
                          <a:spcPts val="0"/>
                        </a:spcAft>
                      </a:pPr>
                      <a:r>
                        <a:rPr lang="en-US" sz="1400" kern="1200" dirty="0">
                          <a:solidFill>
                            <a:srgbClr val="000000"/>
                          </a:solidFill>
                          <a:effectLst/>
                          <a:latin typeface="Airal"/>
                          <a:ea typeface="+mn-ea"/>
                          <a:cs typeface="+mn-cs"/>
                        </a:rPr>
                        <a:t>Industrial/organizational (I/O)</a:t>
                      </a:r>
                      <a:r>
                        <a:rPr lang="en-US" sz="1400" kern="1200" baseline="0" dirty="0">
                          <a:solidFill>
                            <a:srgbClr val="000000"/>
                          </a:solidFill>
                          <a:effectLst/>
                          <a:latin typeface="Airal"/>
                          <a:ea typeface="+mn-ea"/>
                          <a:cs typeface="+mn-cs"/>
                        </a:rPr>
                        <a:t> psychology</a:t>
                      </a:r>
                      <a:endParaRPr lang="en-US" sz="1400" dirty="0">
                        <a:solidFill>
                          <a:srgbClr val="000000"/>
                        </a:solidFill>
                        <a:effectLst/>
                        <a:latin typeface="Air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kern="1200" dirty="0">
                          <a:solidFill>
                            <a:srgbClr val="000000"/>
                          </a:solidFill>
                          <a:effectLst/>
                          <a:latin typeface="Airal"/>
                          <a:ea typeface="+mn-ea"/>
                          <a:cs typeface="+mn-cs"/>
                        </a:rPr>
                        <a:t>Examines the relationship </a:t>
                      </a:r>
                      <a:r>
                        <a:rPr lang="en-US" sz="1400" i="1" kern="1200" dirty="0">
                          <a:solidFill>
                            <a:srgbClr val="000000"/>
                          </a:solidFill>
                          <a:effectLst/>
                          <a:latin typeface="Airal"/>
                          <a:ea typeface="+mn-ea"/>
                          <a:cs typeface="+mn-cs"/>
                        </a:rPr>
                        <a:t>between </a:t>
                      </a:r>
                      <a:r>
                        <a:rPr lang="en-US" sz="1400" kern="1200" dirty="0">
                          <a:solidFill>
                            <a:srgbClr val="000000"/>
                          </a:solidFill>
                          <a:effectLst/>
                          <a:latin typeface="Airal"/>
                          <a:ea typeface="+mn-ea"/>
                          <a:cs typeface="+mn-cs"/>
                        </a:rPr>
                        <a:t>people and their work environments. May study issues such as increasing job satisfaction or decreasing employee absenteeism, or focus on understanding the</a:t>
                      </a:r>
                      <a:r>
                        <a:rPr lang="en-US" sz="1400" kern="1200" baseline="0" dirty="0">
                          <a:solidFill>
                            <a:srgbClr val="000000"/>
                          </a:solidFill>
                          <a:effectLst/>
                          <a:latin typeface="Airal"/>
                          <a:ea typeface="+mn-ea"/>
                          <a:cs typeface="+mn-cs"/>
                        </a:rPr>
                        <a:t> </a:t>
                      </a:r>
                      <a:r>
                        <a:rPr lang="en-US" sz="1400" kern="1200" dirty="0">
                          <a:solidFill>
                            <a:srgbClr val="000000"/>
                          </a:solidFill>
                          <a:effectLst/>
                          <a:latin typeface="Airal"/>
                          <a:ea typeface="+mn-ea"/>
                          <a:cs typeface="+mn-cs"/>
                        </a:rPr>
                        <a:t>dynamics of workplace behavior, such as leadership styles or gender differences in management</a:t>
                      </a:r>
                      <a:r>
                        <a:rPr lang="en-US" sz="1400" kern="1200" baseline="0" dirty="0">
                          <a:solidFill>
                            <a:srgbClr val="000000"/>
                          </a:solidFill>
                          <a:effectLst/>
                          <a:latin typeface="Airal"/>
                          <a:ea typeface="+mn-ea"/>
                          <a:cs typeface="+mn-cs"/>
                        </a:rPr>
                        <a:t> </a:t>
                      </a:r>
                      <a:r>
                        <a:rPr lang="en-US" sz="1400" kern="1200" dirty="0">
                          <a:solidFill>
                            <a:srgbClr val="000000"/>
                          </a:solidFill>
                          <a:effectLst/>
                          <a:latin typeface="Airal"/>
                          <a:ea typeface="+mn-ea"/>
                          <a:cs typeface="+mn-cs"/>
                        </a:rPr>
                        <a:t>styles.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9872622"/>
                  </a:ext>
                </a:extLst>
              </a:tr>
              <a:tr h="465707">
                <a:tc>
                  <a:txBody>
                    <a:bodyPr/>
                    <a:lstStyle/>
                    <a:p>
                      <a:pPr marL="0" marR="365760" algn="l">
                        <a:lnSpc>
                          <a:spcPts val="2095"/>
                        </a:lnSpc>
                        <a:spcBef>
                          <a:spcPts val="0"/>
                        </a:spcBef>
                        <a:spcAft>
                          <a:spcPts val="0"/>
                        </a:spcAft>
                      </a:pPr>
                      <a:r>
                        <a:rPr lang="en-US" sz="1400" kern="1200" dirty="0">
                          <a:solidFill>
                            <a:srgbClr val="000000"/>
                          </a:solidFill>
                          <a:effectLst/>
                          <a:latin typeface="Airal"/>
                          <a:ea typeface="+mn-ea"/>
                          <a:cs typeface="+mn-cs"/>
                        </a:rPr>
                        <a:t>Personality psychology</a:t>
                      </a:r>
                      <a:endParaRPr lang="en-US" sz="1400" dirty="0">
                        <a:solidFill>
                          <a:srgbClr val="000000"/>
                        </a:solidFill>
                        <a:effectLst/>
                        <a:latin typeface="Air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kern="1200" dirty="0">
                          <a:solidFill>
                            <a:srgbClr val="000000"/>
                          </a:solidFill>
                          <a:effectLst/>
                          <a:latin typeface="Airal"/>
                          <a:ea typeface="+mn-ea"/>
                          <a:cs typeface="+mn-cs"/>
                        </a:rPr>
                        <a:t>Researches how people differ in their individual traits, how people develop personality, whether</a:t>
                      </a:r>
                      <a:r>
                        <a:rPr lang="en-US" sz="1400" kern="1200" baseline="0" dirty="0">
                          <a:solidFill>
                            <a:srgbClr val="000000"/>
                          </a:solidFill>
                          <a:effectLst/>
                          <a:latin typeface="Airal"/>
                          <a:ea typeface="+mn-ea"/>
                          <a:cs typeface="+mn-cs"/>
                        </a:rPr>
                        <a:t> </a:t>
                      </a:r>
                      <a:r>
                        <a:rPr lang="en-US" sz="1400" kern="1200" dirty="0">
                          <a:solidFill>
                            <a:srgbClr val="000000"/>
                          </a:solidFill>
                          <a:effectLst/>
                          <a:latin typeface="Airal"/>
                          <a:ea typeface="+mn-ea"/>
                          <a:cs typeface="+mn-cs"/>
                        </a:rPr>
                        <a:t>personality traits can be changed, and how these qualities can be measured.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996692"/>
                  </a:ext>
                </a:extLst>
              </a:tr>
              <a:tr h="465707">
                <a:tc>
                  <a:txBody>
                    <a:bodyPr/>
                    <a:lstStyle/>
                    <a:p>
                      <a:pPr marL="0" marR="365760" algn="l">
                        <a:lnSpc>
                          <a:spcPts val="2095"/>
                        </a:lnSpc>
                        <a:spcBef>
                          <a:spcPts val="0"/>
                        </a:spcBef>
                        <a:spcAft>
                          <a:spcPts val="0"/>
                        </a:spcAft>
                      </a:pPr>
                      <a:r>
                        <a:rPr lang="en-US" sz="1400" kern="1200" dirty="0">
                          <a:solidFill>
                            <a:srgbClr val="000000"/>
                          </a:solidFill>
                          <a:effectLst/>
                          <a:latin typeface="Airal"/>
                          <a:ea typeface="+mn-ea"/>
                          <a:cs typeface="+mn-cs"/>
                        </a:rPr>
                        <a:t>Positive psychology</a:t>
                      </a:r>
                      <a:endParaRPr lang="en-US" sz="1400" dirty="0">
                        <a:solidFill>
                          <a:srgbClr val="000000"/>
                        </a:solidFill>
                        <a:effectLst/>
                        <a:latin typeface="Air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kern="1200" dirty="0">
                          <a:solidFill>
                            <a:srgbClr val="000000"/>
                          </a:solidFill>
                          <a:effectLst/>
                          <a:latin typeface="Airal"/>
                          <a:ea typeface="+mn-ea"/>
                          <a:cs typeface="+mn-cs"/>
                        </a:rPr>
                        <a:t>Seeks to discover and promote those factors that contribute to happiness, positive emotions, an</a:t>
                      </a:r>
                      <a:r>
                        <a:rPr lang="en-US" sz="1400" kern="1200" baseline="0" dirty="0">
                          <a:solidFill>
                            <a:srgbClr val="000000"/>
                          </a:solidFill>
                          <a:effectLst/>
                          <a:latin typeface="Airal"/>
                          <a:ea typeface="+mn-ea"/>
                          <a:cs typeface="+mn-cs"/>
                        </a:rPr>
                        <a:t>d </a:t>
                      </a:r>
                      <a:r>
                        <a:rPr lang="en-US" sz="1400" kern="1200" dirty="0">
                          <a:solidFill>
                            <a:srgbClr val="000000"/>
                          </a:solidFill>
                          <a:effectLst/>
                          <a:latin typeface="Airal"/>
                          <a:ea typeface="+mn-ea"/>
                          <a:cs typeface="+mn-cs"/>
                        </a:rPr>
                        <a:t>well-being.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0069641"/>
                  </a:ext>
                </a:extLst>
              </a:tr>
              <a:tr h="657469">
                <a:tc>
                  <a:txBody>
                    <a:bodyPr/>
                    <a:lstStyle/>
                    <a:p>
                      <a:pPr marL="0" marR="365760" algn="l">
                        <a:lnSpc>
                          <a:spcPts val="2095"/>
                        </a:lnSpc>
                        <a:spcBef>
                          <a:spcPts val="0"/>
                        </a:spcBef>
                        <a:spcAft>
                          <a:spcPts val="0"/>
                        </a:spcAft>
                      </a:pPr>
                      <a:r>
                        <a:rPr lang="en-US" sz="1400" kern="1200" dirty="0">
                          <a:solidFill>
                            <a:srgbClr val="000000"/>
                          </a:solidFill>
                          <a:effectLst/>
                          <a:latin typeface="Airal"/>
                          <a:ea typeface="+mn-ea"/>
                          <a:cs typeface="+mn-cs"/>
                        </a:rPr>
                        <a:t>School psychology</a:t>
                      </a:r>
                      <a:endParaRPr lang="en-US" sz="1400" dirty="0">
                        <a:solidFill>
                          <a:srgbClr val="000000"/>
                        </a:solidFill>
                        <a:effectLst/>
                        <a:latin typeface="Air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kern="1200" dirty="0">
                          <a:solidFill>
                            <a:srgbClr val="000000"/>
                          </a:solidFill>
                          <a:effectLst/>
                          <a:latin typeface="Airal"/>
                          <a:ea typeface="+mn-ea"/>
                          <a:cs typeface="+mn-cs"/>
                        </a:rPr>
                        <a:t>Assesses students' psychoeducational abilities (academic achievement, intelligence, cognitive</a:t>
                      </a:r>
                      <a:r>
                        <a:rPr lang="en-US" sz="1400" kern="1200" baseline="0" dirty="0">
                          <a:solidFill>
                            <a:srgbClr val="000000"/>
                          </a:solidFill>
                          <a:effectLst/>
                          <a:latin typeface="Airal"/>
                          <a:ea typeface="+mn-ea"/>
                          <a:cs typeface="+mn-cs"/>
                        </a:rPr>
                        <a:t> </a:t>
                      </a:r>
                      <a:r>
                        <a:rPr lang="en-US" sz="1400" kern="1200" dirty="0">
                          <a:solidFill>
                            <a:srgbClr val="000000"/>
                          </a:solidFill>
                          <a:effectLst/>
                          <a:latin typeface="Airal"/>
                          <a:ea typeface="+mn-ea"/>
                          <a:cs typeface="+mn-cs"/>
                        </a:rPr>
                        <a:t>processing) and shares test results with teachers and parents to help them make decisions regarding the best educational placement for students.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1298149"/>
                  </a:ext>
                </a:extLst>
              </a:tr>
              <a:tr h="465707">
                <a:tc>
                  <a:txBody>
                    <a:bodyPr/>
                    <a:lstStyle/>
                    <a:p>
                      <a:pPr marL="0" marR="365760" algn="l">
                        <a:lnSpc>
                          <a:spcPts val="2095"/>
                        </a:lnSpc>
                        <a:spcBef>
                          <a:spcPts val="0"/>
                        </a:spcBef>
                        <a:spcAft>
                          <a:spcPts val="0"/>
                        </a:spcAft>
                      </a:pPr>
                      <a:r>
                        <a:rPr lang="en-US" sz="1400" kern="1200" dirty="0">
                          <a:solidFill>
                            <a:srgbClr val="000000"/>
                          </a:solidFill>
                          <a:effectLst/>
                          <a:latin typeface="Airal"/>
                          <a:ea typeface="+mn-ea"/>
                          <a:cs typeface="+mn-cs"/>
                        </a:rPr>
                        <a:t>Social psychology</a:t>
                      </a:r>
                      <a:endParaRPr lang="en-US" sz="1400" dirty="0">
                        <a:solidFill>
                          <a:srgbClr val="000000"/>
                        </a:solidFill>
                        <a:effectLst/>
                        <a:latin typeface="Air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kern="1200" dirty="0">
                          <a:solidFill>
                            <a:srgbClr val="000000"/>
                          </a:solidFill>
                          <a:effectLst/>
                          <a:latin typeface="Airal"/>
                          <a:ea typeface="+mn-ea"/>
                          <a:cs typeface="+mn-cs"/>
                        </a:rPr>
                        <a:t>Researches how our beliefs, feelings, and behaviors are influenced by others, whether in the</a:t>
                      </a:r>
                      <a:r>
                        <a:rPr lang="en-US" sz="1400" kern="1200" baseline="0" dirty="0">
                          <a:solidFill>
                            <a:srgbClr val="000000"/>
                          </a:solidFill>
                          <a:effectLst/>
                          <a:latin typeface="Airal"/>
                          <a:ea typeface="+mn-ea"/>
                          <a:cs typeface="+mn-cs"/>
                        </a:rPr>
                        <a:t> </a:t>
                      </a:r>
                      <a:r>
                        <a:rPr lang="en-US" sz="1400" kern="1200" dirty="0">
                          <a:solidFill>
                            <a:srgbClr val="000000"/>
                          </a:solidFill>
                          <a:effectLst/>
                          <a:latin typeface="Airal"/>
                          <a:ea typeface="+mn-ea"/>
                          <a:cs typeface="+mn-cs"/>
                        </a:rPr>
                        <a:t>classroom, on an elevator, on the beach, on a jury, or at a football game.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4703732"/>
                  </a:ext>
                </a:extLst>
              </a:tr>
              <a:tr h="289900">
                <a:tc>
                  <a:txBody>
                    <a:bodyPr/>
                    <a:lstStyle/>
                    <a:p>
                      <a:pPr marL="0" marR="365760" algn="l">
                        <a:lnSpc>
                          <a:spcPts val="2095"/>
                        </a:lnSpc>
                        <a:spcBef>
                          <a:spcPts val="0"/>
                        </a:spcBef>
                        <a:spcAft>
                          <a:spcPts val="0"/>
                        </a:spcAft>
                      </a:pPr>
                      <a:r>
                        <a:rPr lang="en-US" sz="1400" kern="1200" dirty="0">
                          <a:solidFill>
                            <a:srgbClr val="000000"/>
                          </a:solidFill>
                          <a:effectLst/>
                          <a:latin typeface="Airal"/>
                          <a:ea typeface="+mn-ea"/>
                          <a:cs typeface="+mn-cs"/>
                        </a:rPr>
                        <a:t>Sports psychology</a:t>
                      </a:r>
                      <a:endParaRPr lang="en-US" sz="1400" dirty="0">
                        <a:solidFill>
                          <a:srgbClr val="000000"/>
                        </a:solidFill>
                        <a:effectLst/>
                        <a:latin typeface="Air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 marR="0" algn="l">
                        <a:spcBef>
                          <a:spcPts val="0"/>
                        </a:spcBef>
                        <a:spcAft>
                          <a:spcPts val="0"/>
                        </a:spcAft>
                        <a:tabLst>
                          <a:tab pos="5253355" algn="r"/>
                        </a:tabLst>
                      </a:pPr>
                      <a:r>
                        <a:rPr lang="en-US" sz="1400" spc="-5" dirty="0">
                          <a:solidFill>
                            <a:srgbClr val="000000"/>
                          </a:solidFill>
                          <a:effectLst/>
                          <a:latin typeface="Airal"/>
                          <a:ea typeface="Calibri"/>
                          <a:cs typeface="Times New Roman"/>
                        </a:rPr>
                        <a:t>Investigates the mental and emotional aspects of physical performance.</a:t>
                      </a:r>
                      <a:endParaRPr lang="en-US" sz="1400" dirty="0">
                        <a:solidFill>
                          <a:srgbClr val="000000"/>
                        </a:solidFill>
                        <a:effectLst/>
                        <a:latin typeface="Air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1571839"/>
                  </a:ext>
                </a:extLst>
              </a:tr>
            </a:tbl>
          </a:graphicData>
        </a:graphic>
      </p:graphicFrame>
    </p:spTree>
    <p:extLst>
      <p:ext uri="{BB962C8B-B14F-4D97-AF65-F5344CB8AC3E}">
        <p14:creationId xmlns:p14="http://schemas.microsoft.com/office/powerpoint/2010/main" val="571867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Gender, Ethnicity, and the Field of Psychology</a:t>
            </a:r>
          </a:p>
        </p:txBody>
      </p:sp>
      <p:pic>
        <p:nvPicPr>
          <p:cNvPr id="7" name="Picture Placeholder 6" descr="&quot;&quot;"/>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140" r="629"/>
          <a:stretch/>
        </p:blipFill>
        <p:spPr>
          <a:xfrm>
            <a:off x="2493260" y="1586278"/>
            <a:ext cx="2280539" cy="4336210"/>
          </a:xfrm>
        </p:spPr>
      </p:pic>
      <p:pic>
        <p:nvPicPr>
          <p:cNvPr id="8" name="Picture Placeholder 7" descr="&quot;&quot;"/>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288" r="-350"/>
          <a:stretch/>
        </p:blipFill>
        <p:spPr>
          <a:xfrm>
            <a:off x="7164931" y="1791626"/>
            <a:ext cx="3315783" cy="3925514"/>
          </a:xfrm>
        </p:spPr>
      </p:pic>
    </p:spTree>
    <p:extLst>
      <p:ext uri="{BB962C8B-B14F-4D97-AF65-F5344CB8AC3E}">
        <p14:creationId xmlns:p14="http://schemas.microsoft.com/office/powerpoint/2010/main" val="2874588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Training to Be a Psychologist</a:t>
            </a:r>
          </a:p>
        </p:txBody>
      </p:sp>
      <p:pic>
        <p:nvPicPr>
          <p:cNvPr id="7" name="Picture Placeholder 6" descr="A bar graph shows the number of bachelor's degrees awarded for various subjects. It plots subjects versus the number in thousands from 0 to 400,000 in increments of 50,000. Business, 355,000. Health professions, 200,000. Social sciences and history, 175,000. Psychology, highlighted, 120,000. Biological and biomedical sciences, 110,000. Education, 100,000. Visual and performing arts, 95,000. Engineering, 90,000. Communications, journalism, and related programs, 85,000. Homeland security, law enforcement, and firefighting, 60,000. All values are estimated."/>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963" r="-2105"/>
          <a:stretch/>
        </p:blipFill>
        <p:spPr>
          <a:xfrm>
            <a:off x="838200" y="1409231"/>
            <a:ext cx="6510508" cy="3268065"/>
          </a:xfrm>
        </p:spPr>
      </p:pic>
      <p:sp>
        <p:nvSpPr>
          <p:cNvPr id="4" name="Text Placeholder 3"/>
          <p:cNvSpPr>
            <a:spLocks noGrp="1"/>
          </p:cNvSpPr>
          <p:nvPr>
            <p:ph type="body" sz="quarter" idx="11"/>
          </p:nvPr>
        </p:nvSpPr>
        <p:spPr>
          <a:xfrm>
            <a:off x="1858795" y="5026362"/>
            <a:ext cx="4469318" cy="324492"/>
          </a:xfrm>
        </p:spPr>
        <p:txBody>
          <a:bodyPr/>
          <a:lstStyle/>
          <a:p>
            <a:r>
              <a:rPr lang="en-US" sz="2000" dirty="0">
                <a:solidFill>
                  <a:srgbClr val="000000"/>
                </a:solidFill>
              </a:rPr>
              <a:t>Undergraduate Degrees in Psychology</a:t>
            </a:r>
          </a:p>
        </p:txBody>
      </p:sp>
      <p:pic>
        <p:nvPicPr>
          <p:cNvPr id="8" name="Picture Placeholder 7" descr="A pie chart lists the work settings of psychologists. Human service sector, 37%. Colleges and universities, 32%. Business and government or other, 21%. Other educational institutions, 8%."/>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2" r="-6137"/>
          <a:stretch/>
        </p:blipFill>
        <p:spPr>
          <a:xfrm>
            <a:off x="7658423" y="1497463"/>
            <a:ext cx="3695377" cy="3091602"/>
          </a:xfrm>
        </p:spPr>
      </p:pic>
      <p:sp>
        <p:nvSpPr>
          <p:cNvPr id="5" name="Text Placeholder 4"/>
          <p:cNvSpPr>
            <a:spLocks noGrp="1"/>
          </p:cNvSpPr>
          <p:nvPr>
            <p:ph type="body" sz="quarter" idx="12"/>
          </p:nvPr>
        </p:nvSpPr>
        <p:spPr>
          <a:xfrm>
            <a:off x="7700115" y="5026362"/>
            <a:ext cx="3611992" cy="313055"/>
          </a:xfrm>
        </p:spPr>
        <p:txBody>
          <a:bodyPr/>
          <a:lstStyle/>
          <a:p>
            <a:r>
              <a:rPr lang="en-US" sz="2000" dirty="0">
                <a:solidFill>
                  <a:srgbClr val="000000"/>
                </a:solidFill>
              </a:rPr>
              <a:t>Work Settings of Psychologists</a:t>
            </a:r>
          </a:p>
        </p:txBody>
      </p:sp>
    </p:spTree>
    <p:extLst>
      <p:ext uri="{BB962C8B-B14F-4D97-AF65-F5344CB8AC3E}">
        <p14:creationId xmlns:p14="http://schemas.microsoft.com/office/powerpoint/2010/main" val="2187683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Field of Psychology</a:t>
            </a:r>
          </a:p>
        </p:txBody>
      </p:sp>
      <p:pic>
        <p:nvPicPr>
          <p:cNvPr id="6" name="Picture Placeholder 5" descr="&quot;&quot;"/>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75" r="320"/>
          <a:stretch/>
        </p:blipFill>
        <p:spPr>
          <a:xfrm>
            <a:off x="3547451" y="1292747"/>
            <a:ext cx="5097097" cy="4906681"/>
          </a:xfrm>
        </p:spPr>
      </p:pic>
    </p:spTree>
    <p:extLst>
      <p:ext uri="{BB962C8B-B14F-4D97-AF65-F5344CB8AC3E}">
        <p14:creationId xmlns:p14="http://schemas.microsoft.com/office/powerpoint/2010/main" val="628286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7286"/>
          </a:xfrm>
        </p:spPr>
        <p:txBody>
          <a:bodyPr/>
          <a:lstStyle/>
          <a:p>
            <a:pPr algn="l"/>
            <a:r>
              <a:rPr lang="en-US" dirty="0"/>
              <a:t>Correcting Common Misconceptions About </a:t>
            </a:r>
            <a:br>
              <a:rPr lang="en-US" dirty="0"/>
            </a:br>
            <a:r>
              <a:rPr lang="en-US" dirty="0"/>
              <a:t>the Field of Psychology </a:t>
            </a:r>
            <a:r>
              <a:rPr lang="en-US" sz="2400" b="0" dirty="0"/>
              <a:t>(1 of 2)</a:t>
            </a:r>
          </a:p>
        </p:txBody>
      </p:sp>
      <p:sp>
        <p:nvSpPr>
          <p:cNvPr id="5" name="Text Placeholder 4"/>
          <p:cNvSpPr>
            <a:spLocks noGrp="1"/>
          </p:cNvSpPr>
          <p:nvPr>
            <p:ph type="body" sz="quarter" idx="17"/>
          </p:nvPr>
        </p:nvSpPr>
        <p:spPr>
          <a:xfrm>
            <a:off x="743576" y="1499308"/>
            <a:ext cx="10711543" cy="843297"/>
          </a:xfrm>
        </p:spPr>
        <p:txBody>
          <a:bodyPr>
            <a:noAutofit/>
          </a:bodyPr>
          <a:lstStyle/>
          <a:p>
            <a:pPr marL="57150" indent="0">
              <a:buNone/>
            </a:pPr>
            <a:r>
              <a:rPr lang="en-US" sz="2400" b="1" dirty="0"/>
              <a:t>TABLE 1.1</a:t>
            </a:r>
            <a:r>
              <a:rPr lang="en-US" sz="2400" dirty="0"/>
              <a:t> How Much Do You Know About Behavior?</a:t>
            </a:r>
          </a:p>
          <a:p>
            <a:pPr marL="57150" indent="0">
              <a:buNone/>
            </a:pPr>
            <a:r>
              <a:rPr lang="en-US" sz="2400" dirty="0"/>
              <a:t>Indicate whether you believe each statement is true (T) or false (F).</a:t>
            </a:r>
          </a:p>
        </p:txBody>
      </p:sp>
      <p:graphicFrame>
        <p:nvGraphicFramePr>
          <p:cNvPr id="6" name="Table Placeholder 5" descr="Table is accessible to screenreaders"/>
          <p:cNvGraphicFramePr>
            <a:graphicFrameLocks noGrp="1"/>
          </p:cNvGraphicFramePr>
          <p:nvPr>
            <p:ph type="tbl" sz="quarter" idx="10"/>
            <p:extLst>
              <p:ext uri="{D42A27DB-BD31-4B8C-83A1-F6EECF244321}">
                <p14:modId xmlns:p14="http://schemas.microsoft.com/office/powerpoint/2010/main" val="1834908277"/>
              </p:ext>
            </p:extLst>
          </p:nvPr>
        </p:nvGraphicFramePr>
        <p:xfrm>
          <a:off x="992777" y="2623835"/>
          <a:ext cx="10206445" cy="1854200"/>
        </p:xfrm>
        <a:graphic>
          <a:graphicData uri="http://schemas.openxmlformats.org/drawingml/2006/table">
            <a:tbl>
              <a:tblPr firstRow="1" bandRow="1">
                <a:tableStyleId>{5C22544A-7EE6-4342-B048-85BDC9FD1C3A}</a:tableStyleId>
              </a:tblPr>
              <a:tblGrid>
                <a:gridCol w="391885">
                  <a:extLst>
                    <a:ext uri="{9D8B030D-6E8A-4147-A177-3AD203B41FA5}">
                      <a16:colId xmlns:a16="http://schemas.microsoft.com/office/drawing/2014/main" val="20000"/>
                    </a:ext>
                  </a:extLst>
                </a:gridCol>
                <a:gridCol w="9013372">
                  <a:extLst>
                    <a:ext uri="{9D8B030D-6E8A-4147-A177-3AD203B41FA5}">
                      <a16:colId xmlns:a16="http://schemas.microsoft.com/office/drawing/2014/main" val="20001"/>
                    </a:ext>
                  </a:extLst>
                </a:gridCol>
                <a:gridCol w="374468">
                  <a:extLst>
                    <a:ext uri="{9D8B030D-6E8A-4147-A177-3AD203B41FA5}">
                      <a16:colId xmlns:a16="http://schemas.microsoft.com/office/drawing/2014/main" val="20002"/>
                    </a:ext>
                  </a:extLst>
                </a:gridCol>
                <a:gridCol w="426720">
                  <a:extLst>
                    <a:ext uri="{9D8B030D-6E8A-4147-A177-3AD203B41FA5}">
                      <a16:colId xmlns:a16="http://schemas.microsoft.com/office/drawing/2014/main" val="20003"/>
                    </a:ext>
                  </a:extLst>
                </a:gridCol>
              </a:tblGrid>
              <a:tr h="370840">
                <a:tc>
                  <a:txBody>
                    <a:bodyPr/>
                    <a:lstStyle/>
                    <a:p>
                      <a:r>
                        <a:rPr lang="en-US" b="0" dirty="0">
                          <a:solidFill>
                            <a:srgbClr val="000000"/>
                          </a:solidFill>
                          <a:latin typeface="Airal"/>
                        </a:rPr>
                        <a:t>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800" b="0" kern="1200" dirty="0">
                          <a:solidFill>
                            <a:srgbClr val="000000"/>
                          </a:solidFill>
                          <a:effectLst/>
                          <a:latin typeface="Airal"/>
                          <a:ea typeface="+mn-ea"/>
                          <a:cs typeface="+mn-cs"/>
                        </a:rPr>
                        <a:t>We are either left-brain or right-brain thinkers. (Ch.2)</a:t>
                      </a:r>
                      <a:endParaRPr lang="en-US" b="0" dirty="0">
                        <a:solidFill>
                          <a:srgbClr val="000000"/>
                        </a:solidFill>
                        <a:latin typeface="Air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b="0" dirty="0">
                          <a:solidFill>
                            <a:srgbClr val="000000"/>
                          </a:solidFill>
                          <a:latin typeface="Airal"/>
                        </a:rPr>
                        <a:t>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b="0" dirty="0">
                          <a:solidFill>
                            <a:srgbClr val="000000"/>
                          </a:solidFill>
                          <a:latin typeface="Airal"/>
                        </a:rPr>
                        <a:t>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dirty="0">
                          <a:solidFill>
                            <a:srgbClr val="000000"/>
                          </a:solidFill>
                          <a:latin typeface="Airal"/>
                        </a:rPr>
                        <a:t>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800" kern="1200" dirty="0">
                          <a:solidFill>
                            <a:srgbClr val="000000"/>
                          </a:solidFill>
                          <a:effectLst/>
                          <a:latin typeface="Airal"/>
                          <a:ea typeface="+mn-ea"/>
                          <a:cs typeface="+mn-cs"/>
                        </a:rPr>
                        <a:t>We have only five senses. (Ch. 3)</a:t>
                      </a:r>
                      <a:endParaRPr lang="en-US" dirty="0">
                        <a:solidFill>
                          <a:srgbClr val="000000"/>
                        </a:solidFill>
                        <a:latin typeface="Air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dirty="0">
                          <a:solidFill>
                            <a:srgbClr val="000000"/>
                          </a:solidFill>
                          <a:latin typeface="Airal"/>
                        </a:rPr>
                        <a:t>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dirty="0">
                          <a:solidFill>
                            <a:srgbClr val="000000"/>
                          </a:solidFill>
                          <a:latin typeface="Airal"/>
                        </a:rPr>
                        <a:t>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dirty="0">
                          <a:solidFill>
                            <a:srgbClr val="000000"/>
                          </a:solidFill>
                          <a:latin typeface="Airal"/>
                        </a:rPr>
                        <a:t>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800" kern="1200" dirty="0">
                          <a:solidFill>
                            <a:srgbClr val="000000"/>
                          </a:solidFill>
                          <a:effectLst/>
                          <a:latin typeface="Airal"/>
                          <a:ea typeface="+mn-ea"/>
                          <a:cs typeface="+mn-cs"/>
                        </a:rPr>
                        <a:t>During sleep, the brain rests. (Ch. 4)</a:t>
                      </a:r>
                      <a:endParaRPr lang="en-US" dirty="0">
                        <a:solidFill>
                          <a:srgbClr val="000000"/>
                        </a:solidFill>
                        <a:latin typeface="Air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dirty="0">
                          <a:solidFill>
                            <a:srgbClr val="000000"/>
                          </a:solidFill>
                          <a:latin typeface="Airal"/>
                        </a:rPr>
                        <a:t>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dirty="0">
                          <a:solidFill>
                            <a:srgbClr val="000000"/>
                          </a:solidFill>
                          <a:latin typeface="Airal"/>
                        </a:rPr>
                        <a:t>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dirty="0">
                          <a:solidFill>
                            <a:srgbClr val="000000"/>
                          </a:solidFill>
                          <a:latin typeface="Airal"/>
                        </a:rPr>
                        <a:t>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800" kern="1200" dirty="0">
                          <a:solidFill>
                            <a:srgbClr val="000000"/>
                          </a:solidFill>
                          <a:effectLst/>
                          <a:latin typeface="Airal"/>
                          <a:ea typeface="+mn-ea"/>
                          <a:cs typeface="+mn-cs"/>
                        </a:rPr>
                        <a:t>Dieting is an effective way to lose weight. (Ch. 5)</a:t>
                      </a:r>
                      <a:endParaRPr lang="en-US" dirty="0">
                        <a:solidFill>
                          <a:srgbClr val="000000"/>
                        </a:solidFill>
                        <a:latin typeface="Air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dirty="0">
                          <a:solidFill>
                            <a:srgbClr val="000000"/>
                          </a:solidFill>
                          <a:latin typeface="Airal"/>
                        </a:rPr>
                        <a:t>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dirty="0">
                          <a:solidFill>
                            <a:srgbClr val="000000"/>
                          </a:solidFill>
                          <a:latin typeface="Airal"/>
                        </a:rPr>
                        <a:t>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dirty="0">
                          <a:solidFill>
                            <a:srgbClr val="000000"/>
                          </a:solidFill>
                          <a:latin typeface="Airal"/>
                        </a:rPr>
                        <a:t>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800" kern="1200" dirty="0">
                          <a:solidFill>
                            <a:srgbClr val="000000"/>
                          </a:solidFill>
                          <a:effectLst/>
                          <a:latin typeface="Airal"/>
                          <a:ea typeface="+mn-ea"/>
                          <a:cs typeface="+mn-cs"/>
                        </a:rPr>
                        <a:t>Punishment is more effective than reinforcement in producing behavior change. (Ch. 6)</a:t>
                      </a:r>
                      <a:endParaRPr lang="en-US" dirty="0">
                        <a:solidFill>
                          <a:srgbClr val="000000"/>
                        </a:solidFill>
                        <a:latin typeface="Air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dirty="0">
                          <a:solidFill>
                            <a:srgbClr val="000000"/>
                          </a:solidFill>
                          <a:latin typeface="Airal"/>
                        </a:rPr>
                        <a:t>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dirty="0">
                          <a:solidFill>
                            <a:srgbClr val="000000"/>
                          </a:solidFill>
                          <a:latin typeface="Airal"/>
                        </a:rPr>
                        <a:t>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48261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7286"/>
          </a:xfrm>
        </p:spPr>
        <p:txBody>
          <a:bodyPr/>
          <a:lstStyle/>
          <a:p>
            <a:pPr algn="l"/>
            <a:r>
              <a:rPr lang="en-US" dirty="0"/>
              <a:t>Correcting Common Misconceptions About </a:t>
            </a:r>
            <a:br>
              <a:rPr lang="en-US" dirty="0"/>
            </a:br>
            <a:r>
              <a:rPr lang="en-US" dirty="0"/>
              <a:t>the Field of Psychology </a:t>
            </a:r>
            <a:r>
              <a:rPr lang="en-US" sz="2400" b="0" dirty="0"/>
              <a:t>(2 of 2)</a:t>
            </a:r>
          </a:p>
        </p:txBody>
      </p:sp>
      <p:graphicFrame>
        <p:nvGraphicFramePr>
          <p:cNvPr id="6" name="Table Placeholder 5" descr="Table is accessible to screenreaders"/>
          <p:cNvGraphicFramePr>
            <a:graphicFrameLocks noGrp="1"/>
          </p:cNvGraphicFramePr>
          <p:nvPr>
            <p:ph type="tbl" sz="quarter" idx="10"/>
            <p:extLst>
              <p:ext uri="{D42A27DB-BD31-4B8C-83A1-F6EECF244321}">
                <p14:modId xmlns:p14="http://schemas.microsoft.com/office/powerpoint/2010/main" val="1672553858"/>
              </p:ext>
            </p:extLst>
          </p:nvPr>
        </p:nvGraphicFramePr>
        <p:xfrm>
          <a:off x="827314" y="2044436"/>
          <a:ext cx="10572206" cy="3218232"/>
        </p:xfrm>
        <a:graphic>
          <a:graphicData uri="http://schemas.openxmlformats.org/drawingml/2006/table">
            <a:tbl>
              <a:tblPr firstRow="1" bandRow="1">
                <a:tableStyleId>{5C22544A-7EE6-4342-B048-85BDC9FD1C3A}</a:tableStyleId>
              </a:tblPr>
              <a:tblGrid>
                <a:gridCol w="444138">
                  <a:extLst>
                    <a:ext uri="{9D8B030D-6E8A-4147-A177-3AD203B41FA5}">
                      <a16:colId xmlns:a16="http://schemas.microsoft.com/office/drawing/2014/main" val="20000"/>
                    </a:ext>
                  </a:extLst>
                </a:gridCol>
                <a:gridCol w="9326879">
                  <a:extLst>
                    <a:ext uri="{9D8B030D-6E8A-4147-A177-3AD203B41FA5}">
                      <a16:colId xmlns:a16="http://schemas.microsoft.com/office/drawing/2014/main" val="20001"/>
                    </a:ext>
                  </a:extLst>
                </a:gridCol>
                <a:gridCol w="426720">
                  <a:extLst>
                    <a:ext uri="{9D8B030D-6E8A-4147-A177-3AD203B41FA5}">
                      <a16:colId xmlns:a16="http://schemas.microsoft.com/office/drawing/2014/main" val="20002"/>
                    </a:ext>
                  </a:extLst>
                </a:gridCol>
                <a:gridCol w="374469">
                  <a:extLst>
                    <a:ext uri="{9D8B030D-6E8A-4147-A177-3AD203B41FA5}">
                      <a16:colId xmlns:a16="http://schemas.microsoft.com/office/drawing/2014/main" val="20003"/>
                    </a:ext>
                  </a:extLst>
                </a:gridCol>
              </a:tblGrid>
              <a:tr h="402279">
                <a:tc>
                  <a:txBody>
                    <a:bodyPr/>
                    <a:lstStyle/>
                    <a:p>
                      <a:r>
                        <a:rPr lang="en-US" b="0" dirty="0">
                          <a:solidFill>
                            <a:srgbClr val="000000"/>
                          </a:solidFill>
                          <a:latin typeface="Airal"/>
                        </a:rPr>
                        <a:t>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800" b="0" kern="1200" dirty="0">
                          <a:solidFill>
                            <a:srgbClr val="000000"/>
                          </a:solidFill>
                          <a:effectLst/>
                          <a:latin typeface="Airal"/>
                          <a:ea typeface="+mn-ea"/>
                          <a:cs typeface="+mn-cs"/>
                        </a:rPr>
                        <a:t>Our memory works like a video recorder. (Ch. 7)</a:t>
                      </a:r>
                      <a:endParaRPr lang="en-US" b="0" dirty="0">
                        <a:solidFill>
                          <a:srgbClr val="000000"/>
                        </a:solidFill>
                        <a:latin typeface="Air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b="0" dirty="0">
                          <a:solidFill>
                            <a:srgbClr val="000000"/>
                          </a:solidFill>
                          <a:latin typeface="Airal"/>
                        </a:rPr>
                        <a:t>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b="0" dirty="0">
                          <a:solidFill>
                            <a:srgbClr val="000000"/>
                          </a:solidFill>
                          <a:latin typeface="Airal"/>
                        </a:rPr>
                        <a:t>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02279">
                <a:tc>
                  <a:txBody>
                    <a:bodyPr/>
                    <a:lstStyle/>
                    <a:p>
                      <a:r>
                        <a:rPr lang="en-US" b="0" dirty="0">
                          <a:solidFill>
                            <a:srgbClr val="000000"/>
                          </a:solidFill>
                          <a:latin typeface="Airal"/>
                        </a:rPr>
                        <a:t>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800" b="0" kern="1200" dirty="0">
                          <a:solidFill>
                            <a:srgbClr val="000000"/>
                          </a:solidFill>
                          <a:effectLst/>
                          <a:latin typeface="Airal"/>
                          <a:ea typeface="+mn-ea"/>
                          <a:cs typeface="+mn-cs"/>
                        </a:rPr>
                        <a:t>Intelligence is primarily encoded in our genes. (Ch. 8)</a:t>
                      </a:r>
                      <a:endParaRPr lang="en-US" b="0" dirty="0">
                        <a:solidFill>
                          <a:srgbClr val="000000"/>
                        </a:solidFill>
                        <a:latin typeface="Air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b="0" dirty="0">
                          <a:solidFill>
                            <a:srgbClr val="000000"/>
                          </a:solidFill>
                          <a:latin typeface="Airal"/>
                        </a:rPr>
                        <a:t>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b="0" dirty="0">
                          <a:solidFill>
                            <a:srgbClr val="000000"/>
                          </a:solidFill>
                          <a:latin typeface="Airal"/>
                        </a:rPr>
                        <a:t>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402279">
                <a:tc>
                  <a:txBody>
                    <a:bodyPr/>
                    <a:lstStyle/>
                    <a:p>
                      <a:r>
                        <a:rPr lang="en-US" b="0" dirty="0">
                          <a:solidFill>
                            <a:srgbClr val="000000"/>
                          </a:solidFill>
                          <a:latin typeface="Airal"/>
                        </a:rPr>
                        <a:t>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800" b="0" kern="1200" dirty="0">
                          <a:solidFill>
                            <a:srgbClr val="000000"/>
                          </a:solidFill>
                          <a:effectLst/>
                          <a:latin typeface="Airal"/>
                          <a:ea typeface="+mn-ea"/>
                          <a:cs typeface="+mn-cs"/>
                        </a:rPr>
                        <a:t>Most adults experience a midlife crisis in their 40s or 50s. (Ch. 9)</a:t>
                      </a:r>
                      <a:endParaRPr lang="en-US" b="0" dirty="0">
                        <a:solidFill>
                          <a:srgbClr val="000000"/>
                        </a:solidFill>
                        <a:latin typeface="Air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b="0" dirty="0">
                          <a:solidFill>
                            <a:srgbClr val="000000"/>
                          </a:solidFill>
                          <a:latin typeface="Airal"/>
                        </a:rPr>
                        <a:t>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b="0" dirty="0">
                          <a:solidFill>
                            <a:srgbClr val="000000"/>
                          </a:solidFill>
                          <a:latin typeface="Airal"/>
                        </a:rPr>
                        <a:t>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402279">
                <a:tc>
                  <a:txBody>
                    <a:bodyPr/>
                    <a:lstStyle/>
                    <a:p>
                      <a:r>
                        <a:rPr lang="en-US" b="0" dirty="0">
                          <a:solidFill>
                            <a:srgbClr val="000000"/>
                          </a:solidFill>
                          <a:latin typeface="Airal"/>
                        </a:rPr>
                        <a:t>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800" b="0" kern="1200" dirty="0">
                          <a:solidFill>
                            <a:srgbClr val="000000"/>
                          </a:solidFill>
                          <a:effectLst/>
                          <a:latin typeface="Airal"/>
                          <a:ea typeface="+mn-ea"/>
                          <a:cs typeface="+mn-cs"/>
                        </a:rPr>
                        <a:t>Opposites attract. That is we are most attracted to people who differ from us. (Ch. 10)</a:t>
                      </a:r>
                      <a:endParaRPr lang="en-US" b="0" dirty="0">
                        <a:solidFill>
                          <a:srgbClr val="000000"/>
                        </a:solidFill>
                        <a:latin typeface="Air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b="0" dirty="0">
                          <a:solidFill>
                            <a:srgbClr val="000000"/>
                          </a:solidFill>
                          <a:latin typeface="Airal"/>
                        </a:rPr>
                        <a:t>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b="0" dirty="0">
                          <a:solidFill>
                            <a:srgbClr val="000000"/>
                          </a:solidFill>
                          <a:latin typeface="Airal"/>
                        </a:rPr>
                        <a:t>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402279">
                <a:tc>
                  <a:txBody>
                    <a:bodyPr/>
                    <a:lstStyle/>
                    <a:p>
                      <a:r>
                        <a:rPr lang="en-US" b="0" dirty="0">
                          <a:solidFill>
                            <a:srgbClr val="000000"/>
                          </a:solidFill>
                          <a:latin typeface="Airal"/>
                        </a:rPr>
                        <a:t>10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800" b="0" kern="1200" dirty="0">
                          <a:solidFill>
                            <a:srgbClr val="000000"/>
                          </a:solidFill>
                          <a:effectLst/>
                          <a:latin typeface="Airal"/>
                          <a:ea typeface="+mn-ea"/>
                          <a:cs typeface="+mn-cs"/>
                        </a:rPr>
                        <a:t>Personality is set by our teenage years. (Ch. 11)</a:t>
                      </a:r>
                      <a:endParaRPr lang="en-US" b="0" dirty="0">
                        <a:solidFill>
                          <a:srgbClr val="000000"/>
                        </a:solidFill>
                        <a:latin typeface="Air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b="0" dirty="0">
                          <a:solidFill>
                            <a:srgbClr val="000000"/>
                          </a:solidFill>
                          <a:latin typeface="Airal"/>
                        </a:rPr>
                        <a:t>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b="0" dirty="0">
                          <a:solidFill>
                            <a:srgbClr val="000000"/>
                          </a:solidFill>
                          <a:latin typeface="Airal"/>
                        </a:rPr>
                        <a:t>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402279">
                <a:tc>
                  <a:txBody>
                    <a:bodyPr/>
                    <a:lstStyle/>
                    <a:p>
                      <a:r>
                        <a:rPr lang="en-US" b="0" dirty="0">
                          <a:solidFill>
                            <a:srgbClr val="000000"/>
                          </a:solidFill>
                          <a:latin typeface="Airal"/>
                        </a:rPr>
                        <a:t>11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800" b="0" kern="1200" dirty="0">
                          <a:solidFill>
                            <a:srgbClr val="000000"/>
                          </a:solidFill>
                          <a:effectLst/>
                          <a:latin typeface="Airal"/>
                          <a:ea typeface="+mn-ea"/>
                          <a:cs typeface="+mn-cs"/>
                        </a:rPr>
                        <a:t>Stress is caused by bad things that happen to you. (Ch. 12)</a:t>
                      </a:r>
                      <a:endParaRPr lang="en-US" b="0" dirty="0">
                        <a:solidFill>
                          <a:srgbClr val="000000"/>
                        </a:solidFill>
                        <a:latin typeface="Air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b="0" dirty="0">
                          <a:solidFill>
                            <a:srgbClr val="000000"/>
                          </a:solidFill>
                          <a:latin typeface="Airal"/>
                        </a:rPr>
                        <a:t>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b="0" dirty="0">
                          <a:solidFill>
                            <a:srgbClr val="000000"/>
                          </a:solidFill>
                          <a:latin typeface="Airal"/>
                        </a:rPr>
                        <a:t>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402279">
                <a:tc>
                  <a:txBody>
                    <a:bodyPr/>
                    <a:lstStyle/>
                    <a:p>
                      <a:r>
                        <a:rPr lang="en-US" b="0" dirty="0">
                          <a:solidFill>
                            <a:srgbClr val="000000"/>
                          </a:solidFill>
                          <a:latin typeface="Airal"/>
                        </a:rPr>
                        <a:t>12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800" b="0" kern="1200" dirty="0">
                          <a:solidFill>
                            <a:srgbClr val="000000"/>
                          </a:solidFill>
                          <a:effectLst/>
                          <a:latin typeface="Airal"/>
                          <a:ea typeface="+mn-ea"/>
                          <a:cs typeface="+mn-cs"/>
                        </a:rPr>
                        <a:t>Schizophrenia means you have multiple personalities. (Ch. 13)</a:t>
                      </a:r>
                      <a:endParaRPr lang="en-US" b="0" dirty="0">
                        <a:solidFill>
                          <a:srgbClr val="000000"/>
                        </a:solidFill>
                        <a:latin typeface="Air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b="0" dirty="0">
                          <a:solidFill>
                            <a:srgbClr val="000000"/>
                          </a:solidFill>
                          <a:latin typeface="Airal"/>
                        </a:rPr>
                        <a:t>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b="0" dirty="0">
                          <a:solidFill>
                            <a:srgbClr val="000000"/>
                          </a:solidFill>
                          <a:latin typeface="Airal"/>
                        </a:rPr>
                        <a:t>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402279">
                <a:tc>
                  <a:txBody>
                    <a:bodyPr/>
                    <a:lstStyle/>
                    <a:p>
                      <a:r>
                        <a:rPr lang="en-US" b="0" dirty="0">
                          <a:solidFill>
                            <a:srgbClr val="000000"/>
                          </a:solidFill>
                          <a:latin typeface="Airal"/>
                        </a:rPr>
                        <a:t>13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800" b="0" kern="1200" dirty="0">
                          <a:solidFill>
                            <a:srgbClr val="000000"/>
                          </a:solidFill>
                          <a:effectLst/>
                          <a:latin typeface="Airal"/>
                          <a:ea typeface="+mn-ea"/>
                          <a:cs typeface="+mn-cs"/>
                        </a:rPr>
                        <a:t>In order for therapy to be effective, you must confront issues from your childhood. (Ch. 14)</a:t>
                      </a:r>
                      <a:endParaRPr lang="en-US" b="0" dirty="0">
                        <a:solidFill>
                          <a:srgbClr val="000000"/>
                        </a:solidFill>
                        <a:latin typeface="Air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b="0" dirty="0">
                          <a:solidFill>
                            <a:srgbClr val="000000"/>
                          </a:solidFill>
                          <a:latin typeface="Airal"/>
                        </a:rPr>
                        <a:t>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b="0" dirty="0">
                          <a:solidFill>
                            <a:srgbClr val="000000"/>
                          </a:solidFill>
                          <a:latin typeface="Airal"/>
                        </a:rPr>
                        <a:t>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02875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Psychology Will Teach You About Critical Thinking</a:t>
            </a:r>
          </a:p>
        </p:txBody>
      </p:sp>
      <p:pic>
        <p:nvPicPr>
          <p:cNvPr id="6" name="Picture Placeholder 5" descr="&quot;&quot;"/>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83" r="342"/>
          <a:stretch/>
        </p:blipFill>
        <p:spPr>
          <a:xfrm>
            <a:off x="2983936" y="1357564"/>
            <a:ext cx="6224127" cy="4649004"/>
          </a:xfrm>
        </p:spPr>
      </p:pic>
    </p:spTree>
    <p:extLst>
      <p:ext uri="{BB962C8B-B14F-4D97-AF65-F5344CB8AC3E}">
        <p14:creationId xmlns:p14="http://schemas.microsoft.com/office/powerpoint/2010/main" val="3592292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What Are Psychology’s Goals?</a:t>
            </a:r>
          </a:p>
        </p:txBody>
      </p:sp>
      <p:sp>
        <p:nvSpPr>
          <p:cNvPr id="3" name="Text Placeholder 2"/>
          <p:cNvSpPr>
            <a:spLocks noGrp="1"/>
          </p:cNvSpPr>
          <p:nvPr>
            <p:ph type="body" sz="quarter" idx="15"/>
          </p:nvPr>
        </p:nvSpPr>
        <p:spPr/>
        <p:txBody>
          <a:bodyPr/>
          <a:lstStyle/>
          <a:p>
            <a:pPr marL="291600" indent="-291600">
              <a:buClr>
                <a:srgbClr val="006298"/>
              </a:buClr>
              <a:buFont typeface="Arial" panose="020B0604020202020204" pitchFamily="34" charset="0"/>
              <a:buChar char="•"/>
            </a:pPr>
            <a:r>
              <a:rPr lang="en-US" b="1" i="1" dirty="0"/>
              <a:t>Describe</a:t>
            </a:r>
            <a:endParaRPr lang="en-US" b="1" dirty="0"/>
          </a:p>
          <a:p>
            <a:pPr marL="291600" indent="-291600">
              <a:buClr>
                <a:srgbClr val="006298"/>
              </a:buClr>
              <a:buFont typeface="Arial" panose="020B0604020202020204" pitchFamily="34" charset="0"/>
              <a:buChar char="•"/>
            </a:pPr>
            <a:r>
              <a:rPr lang="en-US" b="1" i="1" dirty="0"/>
              <a:t>Predict</a:t>
            </a:r>
            <a:endParaRPr lang="en-US" b="1" dirty="0"/>
          </a:p>
          <a:p>
            <a:pPr marL="291600" indent="-291600">
              <a:buClr>
                <a:srgbClr val="006298"/>
              </a:buClr>
              <a:buFont typeface="Arial" panose="020B0604020202020204" pitchFamily="34" charset="0"/>
              <a:buChar char="•"/>
            </a:pPr>
            <a:r>
              <a:rPr lang="en-US" b="1" i="1" dirty="0"/>
              <a:t>Explain</a:t>
            </a:r>
            <a:endParaRPr lang="en-US" b="1" dirty="0"/>
          </a:p>
          <a:p>
            <a:pPr marL="291600" indent="-291600">
              <a:buClr>
                <a:srgbClr val="006298"/>
              </a:buClr>
              <a:buFont typeface="Arial" panose="020B0604020202020204" pitchFamily="34" charset="0"/>
              <a:buChar char="•"/>
            </a:pPr>
            <a:r>
              <a:rPr lang="en-US" b="1" i="1" dirty="0"/>
              <a:t>Control</a:t>
            </a:r>
            <a:endParaRPr lang="en-US" b="1" dirty="0"/>
          </a:p>
        </p:txBody>
      </p:sp>
    </p:spTree>
    <p:extLst>
      <p:ext uri="{BB962C8B-B14F-4D97-AF65-F5344CB8AC3E}">
        <p14:creationId xmlns:p14="http://schemas.microsoft.com/office/powerpoint/2010/main" val="2777639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08532" cy="672105"/>
          </a:xfrm>
        </p:spPr>
        <p:txBody>
          <a:bodyPr/>
          <a:lstStyle/>
          <a:p>
            <a:pPr algn="l"/>
            <a:r>
              <a:rPr lang="en-US" dirty="0"/>
              <a:t>Psychologists Are Scientists: The Scientific Method</a:t>
            </a:r>
          </a:p>
        </p:txBody>
      </p:sp>
      <p:pic>
        <p:nvPicPr>
          <p:cNvPr id="6" name="Picture Placeholder 5" descr="A&#10;  flowchart illustrates the scientific method in the following steps: Issue to&#10;  be studied. 1: You make predictions about beer drinking. 2: You form a&#10;  hypothesis: students who buy pitchers of beer tend to drink more than&#10;  students who buy beer in bottles. 3: You choose a research method and conduct&#10;  a study that measures how much beer college students who buy pitchers consume&#10;  versus how much beer college students who buy bottles consume. 4: You collect&#10;  and analyze your data: do the data support or reject your prediction? Results&#10;  support your hypothesis. You can replicate your study or make additional&#10;  predictions and test them. If the results do not support your hypothesis, you&#10;  can revise the hypothesis or pose a new one."/>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3630" r="-7288"/>
          <a:stretch/>
        </p:blipFill>
        <p:spPr>
          <a:xfrm>
            <a:off x="3474393" y="1173098"/>
            <a:ext cx="5436145" cy="4585995"/>
          </a:xfrm>
        </p:spPr>
      </p:pic>
      <p:sp>
        <p:nvSpPr>
          <p:cNvPr id="4" name="Text Placeholder 3"/>
          <p:cNvSpPr>
            <a:spLocks noGrp="1"/>
          </p:cNvSpPr>
          <p:nvPr>
            <p:ph type="body" sz="quarter" idx="11"/>
          </p:nvPr>
        </p:nvSpPr>
        <p:spPr>
          <a:xfrm>
            <a:off x="4967771" y="5943598"/>
            <a:ext cx="2449387" cy="304145"/>
          </a:xfrm>
        </p:spPr>
        <p:txBody>
          <a:bodyPr/>
          <a:lstStyle/>
          <a:p>
            <a:r>
              <a:rPr lang="en-US" sz="2000" dirty="0">
                <a:solidFill>
                  <a:srgbClr val="000000"/>
                </a:solidFill>
              </a:rPr>
              <a:t>The Scientific Method</a:t>
            </a:r>
          </a:p>
        </p:txBody>
      </p:sp>
    </p:spTree>
    <p:extLst>
      <p:ext uri="{BB962C8B-B14F-4D97-AF65-F5344CB8AC3E}">
        <p14:creationId xmlns:p14="http://schemas.microsoft.com/office/powerpoint/2010/main" val="3851558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Psychologists Ask Questions: Hypotheses</a:t>
            </a:r>
          </a:p>
        </p:txBody>
      </p:sp>
      <p:pic>
        <p:nvPicPr>
          <p:cNvPr id="6" name="Picture Placeholder 5" descr="&quot;&quot;"/>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31" r="-157"/>
          <a:stretch/>
        </p:blipFill>
        <p:spPr>
          <a:xfrm>
            <a:off x="2952694" y="1382160"/>
            <a:ext cx="6286611" cy="4191073"/>
          </a:xfrm>
        </p:spPr>
      </p:pic>
    </p:spTree>
    <p:extLst>
      <p:ext uri="{BB962C8B-B14F-4D97-AF65-F5344CB8AC3E}">
        <p14:creationId xmlns:p14="http://schemas.microsoft.com/office/powerpoint/2010/main" val="3162941913"/>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276F6C23-6457-4163-906F-9FD71B1D340C}" vid="{9A4A37B5-06EA-4573-8274-FD94E47E4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5D52E595BC2A47A3DCA88123D2A30D" ma:contentTypeVersion="35" ma:contentTypeDescription="Create a new document." ma:contentTypeScope="" ma:versionID="4c660e2e17d3ab93da6a423d8c1d122d">
  <xsd:schema xmlns:xsd="http://www.w3.org/2001/XMLSchema" xmlns:xs="http://www.w3.org/2001/XMLSchema" xmlns:p="http://schemas.microsoft.com/office/2006/metadata/properties" xmlns:ns2="a4d2ff27-a226-42e2-a79e-c1ae662d212e" xmlns:ns3="f856fc18-c0f7-462c-a53d-fc2610d0c4c8" xmlns:ns4="a3520c62-91d1-4715-93cb-6b6cc6733a1f" targetNamespace="http://schemas.microsoft.com/office/2006/metadata/properties" ma:root="true" ma:fieldsID="59feb48a41e2f3269242cbc893d6fc9a" ns2:_="" ns3:_="" ns4:_="">
    <xsd:import namespace="a4d2ff27-a226-42e2-a79e-c1ae662d212e"/>
    <xsd:import namespace="f856fc18-c0f7-462c-a53d-fc2610d0c4c8"/>
    <xsd:import namespace="a3520c62-91d1-4715-93cb-6b6cc6733a1f"/>
    <xsd:element name="properties">
      <xsd:complexType>
        <xsd:sequence>
          <xsd:element name="documentManagement">
            <xsd:complexType>
              <xsd:all>
                <xsd:element ref="ns2:Description0" minOccurs="0"/>
                <xsd:element ref="ns3:Review_x0020_Notes" minOccurs="0"/>
                <xsd:element ref="ns3:Source_x0020_File_x0020_Only" minOccurs="0"/>
                <xsd:element ref="ns3:SPM_x0020_Definitions_x0020_Doc" minOccurs="0"/>
                <xsd:element ref="ns3:Also_x0020_on_x0020_Doc_x0020_Center" minOccurs="0"/>
                <xsd:element ref="ns3:E2E" minOccurs="0"/>
                <xsd:element ref="ns3:Function" minOccurs="0"/>
                <xsd:element ref="ns3:Topic2" minOccurs="0"/>
                <xsd:element ref="ns3:Sub_x002d_Topic2" minOccurs="0"/>
                <xsd:element ref="ns3:Current_x0020_Vrs_x002e__x0020_Date" minOccurs="0"/>
                <xsd:element ref="ns3:Owner" minOccurs="0"/>
                <xsd:element ref="ns3:Doc_x0020_Type2" minOccurs="0"/>
                <xsd:element ref="ns3:_x0031_e_x0020_Audience" minOccurs="0"/>
                <xsd:element ref="ns3:Product_x0020_Delivery_x0020_Format" minOccurs="0"/>
                <xsd:element ref="ns3:Product_x0020_Type_x0028_s_x0029_" minOccurs="0"/>
                <xsd:element ref="ns3:System_x0028_s_x0029_" minOccurs="0"/>
                <xsd:element ref="ns3:Software" minOccurs="0"/>
                <xsd:element ref="ns3:Screen" minOccurs="0"/>
                <xsd:element ref="ns3:Component_x0028_s_x0029_" minOccurs="0"/>
                <xsd:element ref="ns4:_dlc_DocIdUrl" minOccurs="0"/>
                <xsd:element ref="ns4:_dlc_DocId" minOccurs="0"/>
                <xsd:element ref="ns4:_dlc_DocIdPersistId" minOccurs="0"/>
                <xsd:element ref="ns3:Portfol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2ff27-a226-42e2-a79e-c1ae662d212e"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56fc18-c0f7-462c-a53d-fc2610d0c4c8" elementFormDefault="qualified">
    <xsd:import namespace="http://schemas.microsoft.com/office/2006/documentManagement/types"/>
    <xsd:import namespace="http://schemas.microsoft.com/office/infopath/2007/PartnerControls"/>
    <xsd:element name="Review_x0020_Notes" ma:index="3" nillable="true" ma:displayName="Review Notes" ma:internalName="Review_x0020_Notes">
      <xsd:simpleType>
        <xsd:restriction base="dms:Text">
          <xsd:maxLength value="255"/>
        </xsd:restriction>
      </xsd:simpleType>
    </xsd:element>
    <xsd:element name="Source_x0020_File_x0020_Only" ma:index="4" nillable="true" ma:displayName="Source File Only" ma:default="0" ma:internalName="Source_x0020_File_x0020_Only">
      <xsd:simpleType>
        <xsd:restriction base="dms:Boolean"/>
      </xsd:simpleType>
    </xsd:element>
    <xsd:element name="SPM_x0020_Definitions_x0020_Doc" ma:index="5" nillable="true" ma:displayName="SPM Definitions Doc" ma:default="0" ma:description="Documents that are referenced in scales vendor pricing definition documentation." ma:internalName="SPM_x0020_Definitions_x0020_Doc">
      <xsd:simpleType>
        <xsd:restriction base="dms:Boolean"/>
      </xsd:simpleType>
    </xsd:element>
    <xsd:element name="Also_x0020_on_x0020_Doc_x0020_Center" ma:index="6" nillable="true" ma:displayName="Shared Doc" ma:default="0" ma:internalName="Also_x0020_on_x0020_Doc_x0020_Center">
      <xsd:simpleType>
        <xsd:restriction base="dms:Boolean"/>
      </xsd:simpleType>
    </xsd:element>
    <xsd:element name="E2E" ma:index="7" nillable="true" ma:displayName="Outsourced Services" ma:default="0" ma:internalName="E2E">
      <xsd:simpleType>
        <xsd:restriction base="dms:Boolean"/>
      </xsd:simpleType>
    </xsd:element>
    <xsd:element name="Function" ma:index="8" nillable="true" ma:displayName="Function" ma:format="Dropdown" ma:internalName="Function">
      <xsd:simpleType>
        <xsd:restriction base="dms:Choice">
          <xsd:enumeration value="Product Setup"/>
          <xsd:enumeration value="Asset Selection"/>
          <xsd:enumeration value="Product Funding"/>
          <xsd:enumeration value="Content Authoring"/>
          <xsd:enumeration value="Content Development"/>
          <xsd:enumeration value="Content Design"/>
          <xsd:enumeration value="Content Clearance"/>
          <xsd:enumeration value="Content Production"/>
          <xsd:enumeration value="Project Management"/>
          <xsd:enumeration value="Content Finalization"/>
          <xsd:enumeration value="Product Closeout Activities"/>
          <xsd:enumeration value="Content Revision and Reprint"/>
          <xsd:enumeration value="General Reference"/>
        </xsd:restriction>
      </xsd:simpleType>
    </xsd:element>
    <xsd:element name="Topic2" ma:index="9" nillable="true" ma:displayName="Topic" ma:format="Dropdown" ma:internalName="Topic2">
      <xsd:simpleType>
        <xsd:restriction base="dms:Choice">
          <xsd:enumeration value="Managing Files"/>
          <xsd:enumeration value="Managing Quality and Compliance"/>
          <xsd:enumeration value="Managing Partners"/>
          <xsd:enumeration value="Managing Data"/>
          <xsd:enumeration value="Managing Budgets"/>
          <xsd:enumeration value="Managing Content Creation"/>
          <xsd:enumeration value="Other (Admin, Tools, Resources)"/>
        </xsd:restriction>
      </xsd:simpleType>
    </xsd:element>
    <xsd:element name="Sub_x002d_Topic2" ma:index="10" nillable="true" ma:displayName="Sub-Topic" ma:format="Dropdown" ma:internalName="Sub_x002d_Topic2">
      <xsd:simpleType>
        <xsd:restriction base="dms:Choice">
          <xsd:enumeration value="--MANAGING FILES--"/>
          <xsd:enumeration value="Archiving/File Sharing"/>
          <xsd:enumeration value="Automation"/>
          <xsd:enumeration value="Composition Standards"/>
          <xsd:enumeration value="File Approval"/>
          <xsd:enumeration value="File Certification"/>
          <xsd:enumeration value="File Delivery to Printer"/>
          <xsd:enumeration value="File Naming"/>
          <xsd:enumeration value="File Setup"/>
          <xsd:enumeration value="Format Conversion"/>
          <xsd:enumeration value="In-Prod Deliverables"/>
          <xsd:enumeration value="Page Proofs"/>
          <xsd:enumeration value="Print On Demand"/>
          <xsd:enumeration value="Printer Proofs"/>
          <xsd:enumeration value="Routing for Transmittal/Review"/>
          <xsd:enumeration value="Watermarking"/>
          <xsd:enumeration value="Word Downloads"/>
          <xsd:enumeration value="--MANAGING QUALITY &amp; COMPLIANCE--"/>
          <xsd:enumeration value="Alt text"/>
          <xsd:enumeration value="Assessments"/>
          <xsd:enumeration value="Branding"/>
          <xsd:enumeration value="Copyediting"/>
          <xsd:enumeration value="Copyright Lines and License Agreements"/>
          <xsd:enumeration value="Credit Line Placement"/>
          <xsd:enumeration value="CXX Processing"/>
          <xsd:enumeration value="CenDoc"/>
          <xsd:enumeration value="Design &amp; Semantic Coding"/>
          <xsd:enumeration value="Indexing"/>
          <xsd:enumeration value="Proofreading/QA"/>
          <xsd:enumeration value="Systems Testing"/>
          <xsd:enumeration value="--MANAGING PARTNERS--"/>
          <xsd:enumeration value="Author Communication"/>
          <xsd:enumeration value="Contact Lists"/>
          <xsd:enumeration value="Outsourced Services"/>
          <xsd:enumeration value="Escalation"/>
          <xsd:enumeration value="Project Team"/>
          <xsd:enumeration value="Vendor Assignments"/>
          <xsd:enumeration value="Vendor Communication"/>
          <xsd:enumeration value="Vendor Start Up"/>
          <xsd:enumeration value="Vendor Tracking"/>
          <xsd:enumeration value="--MANAGING DATA--"/>
          <xsd:enumeration value="Asset  Metadata"/>
          <xsd:enumeration value="Attachments"/>
          <xsd:enumeration value="Close-Out Materials"/>
          <xsd:enumeration value="Dashboard"/>
          <xsd:enumeration value="Data Integrity"/>
          <xsd:enumeration value="Meetings"/>
          <xsd:enumeration value="Order/Print Management"/>
          <xsd:enumeration value="Product Setup"/>
          <xsd:enumeration value="Schedules"/>
          <xsd:enumeration value="Specifications"/>
          <xsd:enumeration value="--MANAGING BUDGETS--"/>
          <xsd:enumeration value="Charge-Back Tracking"/>
          <xsd:enumeration value="Invoice Processing"/>
          <xsd:enumeration value="Plate &amp; Plate Wizard"/>
          <xsd:enumeration value="Purchase Orders"/>
          <xsd:enumeration value="Time Entry"/>
          <xsd:enumeration value="--MANAGING CONTENT CREATION--"/>
          <xsd:enumeration value="Approved Content Providers"/>
          <xsd:enumeration value="Art Manuscript / Logs"/>
          <xsd:enumeration value="Author Contract"/>
          <xsd:enumeration value="Content Authoring"/>
          <xsd:enumeration value="Content Design"/>
          <xsd:enumeration value="Content Development"/>
          <xsd:enumeration value="CXX Submission"/>
          <xsd:enumeration value="--OTHER: ADMIN/TOOLS/RESOURCES--"/>
          <xsd:enumeration value="Book Requests / Sample Copies"/>
          <xsd:enumeration value="Carts Request Form"/>
          <xsd:enumeration value="Codes &amp; Standard IDs"/>
          <xsd:enumeration value="Document Management *"/>
          <xsd:enumeration value="Other"/>
          <xsd:enumeration value="Shipping (Hardcopy)"/>
          <xsd:enumeration value="Tips &amp; Tricks *"/>
        </xsd:restriction>
      </xsd:simpleType>
    </xsd:element>
    <xsd:element name="Current_x0020_Vrs_x002e__x0020_Date" ma:index="11" nillable="true" ma:displayName="Current Vrs. Date" ma:format="DateOnly" ma:internalName="Current_x0020_Vrs_x002e__x0020_Date">
      <xsd:simpleType>
        <xsd:restriction base="dms:DateTime"/>
      </xsd:simpleType>
    </xsd:element>
    <xsd:element name="Owner" ma:index="12" nillable="true" ma:displayName="Owner" ma:description="Owner of this document" ma:list="UserInfo" ma:SearchPeopleOnly="false"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_x0020_Type2" ma:index="13" nillable="true" ma:displayName="Doc Type" ma:format="Dropdown" ma:internalName="Doc_x0020_Type2">
      <xsd:simpleType>
        <xsd:restriction base="dms:Choice">
          <xsd:enumeration value="Application File"/>
          <xsd:enumeration value="Calculator"/>
          <xsd:enumeration value="Cendoc Stylesheet"/>
          <xsd:enumeration value="Checklist/1-Pager"/>
          <xsd:enumeration value="Email Template"/>
          <xsd:enumeration value="Form"/>
          <xsd:enumeration value="Guidelines"/>
          <xsd:enumeration value="Non-PAL Stylesheet"/>
          <xsd:enumeration value="Presentation"/>
          <xsd:enumeration value="Process or Policy"/>
          <xsd:enumeration value="Reference FAQ"/>
          <xsd:enumeration value="Report"/>
          <xsd:enumeration value="Requirements (System)"/>
          <xsd:enumeration value="Sample / Example"/>
          <xsd:enumeration value="Style Guide"/>
          <xsd:enumeration value="Template"/>
          <xsd:enumeration value="User Guide/Manual"/>
          <xsd:enumeration value="Value List/Table"/>
          <xsd:enumeration value="Workflow"/>
        </xsd:restriction>
      </xsd:simpleType>
    </xsd:element>
    <xsd:element name="_x0031_e_x0020_Audience" ma:index="14" nillable="true" ma:displayName="Primary Audience" ma:internalName="_x0031_e_x0020_Audience">
      <xsd:complexType>
        <xsd:complexContent>
          <xsd:extension base="dms:MultiChoice">
            <xsd:sequence>
              <xsd:element name="Value" maxOccurs="unbounded" minOccurs="0" nillable="true">
                <xsd:simpleType>
                  <xsd:restriction base="dms:Choice">
                    <xsd:enumeration value="Content Development"/>
                    <xsd:enumeration value="Design"/>
                    <xsd:enumeration value="Digital Production"/>
                    <xsd:enumeration value="E2E Site Lead"/>
                    <xsd:enumeration value="Finance &amp; Metrics"/>
                    <xsd:enumeration value="Inventory"/>
                    <xsd:enumeration value="Manufacturing"/>
                    <xsd:enumeration value="Marketing / Sales"/>
                    <xsd:enumeration value="Media Development"/>
                    <xsd:enumeration value="Production"/>
                    <xsd:enumeration value="Product Management"/>
                    <xsd:enumeration value="R&amp;P Acquisitions"/>
                    <xsd:enumeration value="R&amp;P Clearance"/>
                    <xsd:enumeration value="Standards/Ops Only"/>
                    <xsd:enumeration value="Vendors (VIP)"/>
                  </xsd:restriction>
                </xsd:simpleType>
              </xsd:element>
            </xsd:sequence>
          </xsd:extension>
        </xsd:complexContent>
      </xsd:complexType>
    </xsd:element>
    <xsd:element name="Product_x0020_Delivery_x0020_Format" ma:index="15" nillable="true" ma:displayName="Product Delivery Format" ma:internalName="Product_x0020_Delivery_x0020_Format">
      <xsd:complexType>
        <xsd:complexContent>
          <xsd:extension base="dms:MultiChoice">
            <xsd:sequence>
              <xsd:element name="Value" maxOccurs="unbounded" minOccurs="0" nillable="true">
                <xsd:simpleType>
                  <xsd:restriction base="dms:Choice">
                    <xsd:enumeration value="Print"/>
                    <xsd:enumeration value="Manufactured Media"/>
                    <xsd:enumeration value="Online/Digital"/>
                  </xsd:restriction>
                </xsd:simpleType>
              </xsd:element>
            </xsd:sequence>
          </xsd:extension>
        </xsd:complexContent>
      </xsd:complexType>
    </xsd:element>
    <xsd:element name="Product_x0020_Type_x0028_s_x0029_" ma:index="16" nillable="true" ma:displayName="Product Type(s)" ma:default="None" ma:internalName="Product_x0020_Type_x0028_s_x0029_">
      <xsd:complexType>
        <xsd:complexContent>
          <xsd:extension base="dms:MultiChoice">
            <xsd:sequence>
              <xsd:element name="Value" maxOccurs="unbounded" minOccurs="0" nillable="true">
                <xsd:simpleType>
                  <xsd:restriction base="dms:Choice">
                    <xsd:enumeration value="None"/>
                    <xsd:enumeration value="Advantage Editions"/>
                    <xsd:enumeration value="Ancillaries - Digital"/>
                    <xsd:enumeration value="Ancillaries - Print"/>
                    <xsd:enumeration value="Annotated Editions"/>
                    <xsd:enumeration value="AP Editions"/>
                    <xsd:enumeration value="Custom"/>
                    <xsd:enumeration value="Digital Products (non-eBook)"/>
                    <xsd:enumeration value="eBook"/>
                    <xsd:enumeration value="K-12 Editions"/>
                    <xsd:enumeration value="K-12 HS Editions"/>
                    <xsd:enumeration value="Instructor Editions"/>
                    <xsd:enumeration value="International Editions"/>
                    <xsd:enumeration value="MindTap"/>
                    <xsd:enumeration value="National Geographic Learning"/>
                    <xsd:enumeration value="SimPub"/>
                    <xsd:enumeration value="Student/Base Editions"/>
                  </xsd:restriction>
                </xsd:simpleType>
              </xsd:element>
            </xsd:sequence>
          </xsd:extension>
        </xsd:complexContent>
      </xsd:complexType>
    </xsd:element>
    <xsd:element name="System_x0028_s_x0029_" ma:index="17" nillable="true" ma:displayName="System(s)" ma:default="None" ma:internalName="System_x0028_s_x0029_">
      <xsd:complexType>
        <xsd:complexContent>
          <xsd:extension base="dms:MultiChoice">
            <xsd:sequence>
              <xsd:element name="Value" maxOccurs="unbounded" minOccurs="0" nillable="true">
                <xsd:simpleType>
                  <xsd:restriction base="dms:Choice">
                    <xsd:enumeration value="None"/>
                    <xsd:enumeration value="Cardinal"/>
                    <xsd:enumeration value="CARTS"/>
                    <xsd:enumeration value="Compose"/>
                    <xsd:enumeration value="Docusphere"/>
                    <xsd:enumeration value="DropBox"/>
                    <xsd:enumeration value="E1"/>
                    <xsd:enumeration value="eProd"/>
                    <xsd:enumeration value="Geyser"/>
                    <xsd:enumeration value="Inside"/>
                    <xsd:enumeration value="Inside:ProdShare"/>
                    <xsd:enumeration value="IPS"/>
                    <xsd:enumeration value="JIRA"/>
                    <xsd:enumeration value="Mass Transit"/>
                    <xsd:enumeration value="ORCA"/>
                    <xsd:enumeration value="Printer Systems (JA/InSite/ePAC)"/>
                    <xsd:enumeration value="Rights Reporting Tool (RRT)"/>
                    <xsd:enumeration value="Rights Systems (RMS/CRS)"/>
                    <xsd:enumeration value="Telescope"/>
                  </xsd:restriction>
                </xsd:simpleType>
              </xsd:element>
            </xsd:sequence>
          </xsd:extension>
        </xsd:complexContent>
      </xsd:complexType>
    </xsd:element>
    <xsd:element name="Software" ma:index="18" nillable="true" ma:displayName="Software" ma:format="Dropdown" ma:internalName="Software">
      <xsd:simpleType>
        <xsd:restriction base="dms:Choice">
          <xsd:enumeration value="Adobe Acrobat"/>
          <xsd:enumeration value="Microsoft Visio"/>
          <xsd:enumeration value="PitStop"/>
        </xsd:restriction>
      </xsd:simpleType>
    </xsd:element>
    <xsd:element name="Screen" ma:index="19" nillable="true" ma:displayName="Screen" ma:format="Dropdown" ma:internalName="Screen">
      <xsd:simpleType>
        <xsd:restriction base="dms:Choice">
          <xsd:enumeration value="Attachments"/>
          <xsd:enumeration value="Dashboard(s)"/>
          <xsd:enumeration value="General/Multiple"/>
          <xsd:enumeration value="Main Setup"/>
          <xsd:enumeration value="MyTasks"/>
          <xsd:enumeration value="Narrative"/>
          <xsd:enumeration value="Plate"/>
          <xsd:enumeration value="Project Team"/>
          <xsd:enumeration value="Reprint Corrections"/>
          <xsd:enumeration value="Rights System View"/>
          <xsd:enumeration value="Routing"/>
          <xsd:enumeration value="Schedule"/>
          <xsd:enumeration value="Specifications"/>
          <xsd:enumeration value="Vendor Address Book"/>
          <xsd:enumeration value="Vendor Assignments"/>
        </xsd:restriction>
      </xsd:simpleType>
    </xsd:element>
    <xsd:element name="Component_x0028_s_x0029_" ma:index="20" nillable="true" ma:displayName="Component(s)" ma:default="None" ma:internalName="Component_x0028_s_x0029_">
      <xsd:complexType>
        <xsd:complexContent>
          <xsd:extension base="dms:MultiChoice">
            <xsd:sequence>
              <xsd:element name="Value" maxOccurs="unbounded" minOccurs="0" nillable="true">
                <xsd:simpleType>
                  <xsd:restriction base="dms:Choice">
                    <xsd:enumeration value="None"/>
                    <xsd:enumeration value="Book Covers"/>
                    <xsd:enumeration value="Book Endsheets"/>
                    <xsd:enumeration value="Book Inserts"/>
                    <xsd:enumeration value="Book Inside Covers"/>
                    <xsd:enumeration value="Book Interiors"/>
                    <xsd:enumeration value="Book Preface/FM/CR"/>
                    <xsd:enumeration value="CDs"/>
                    <xsd:enumeration value="DVDs"/>
                    <xsd:enumeration value="In-Book Ads"/>
                    <xsd:enumeration value="PACs"/>
                  </xsd:restriction>
                </xsd:simpleType>
              </xsd:element>
            </xsd:sequence>
          </xsd:extension>
        </xsd:complexContent>
      </xsd:complexType>
    </xsd:element>
    <xsd:element name="Portfolio" ma:index="30" nillable="true" ma:displayName="Portfolio" ma:hidden="true" ma:internalName="Portfolio" ma:readOnly="false">
      <xsd:complexType>
        <xsd:complexContent>
          <xsd:extension base="dms:MultiChoice">
            <xsd:sequence>
              <xsd:element name="Value" maxOccurs="unbounded" minOccurs="0" nillable="true">
                <xsd:simpleType>
                  <xsd:restriction base="dms:Choice">
                    <xsd:enumeration value="Higher Ed"/>
                    <xsd:enumeration value="NGL/International"/>
                    <xsd:enumeration value="School/Referenc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3520c62-91d1-4715-93cb-6b6cc6733a1f" elementFormDefault="qualified">
    <xsd:import namespace="http://schemas.microsoft.com/office/2006/documentManagement/types"/>
    <xsd:import namespace="http://schemas.microsoft.com/office/infopath/2007/PartnerControls"/>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2E xmlns="f856fc18-c0f7-462c-a53d-fc2610d0c4c8">false</E2E>
    <Review_x0020_Notes xmlns="f856fc18-c0f7-462c-a53d-fc2610d0c4c8" xsi:nil="true"/>
    <_x0031_e_x0020_Audience xmlns="f856fc18-c0f7-462c-a53d-fc2610d0c4c8"/>
    <Screen xmlns="f856fc18-c0f7-462c-a53d-fc2610d0c4c8" xsi:nil="true"/>
    <Also_x0020_on_x0020_Doc_x0020_Center xmlns="f856fc18-c0f7-462c-a53d-fc2610d0c4c8">false</Also_x0020_on_x0020_Doc_x0020_Center>
    <Sub_x002d_Topic2 xmlns="f856fc18-c0f7-462c-a53d-fc2610d0c4c8" xsi:nil="true"/>
    <Current_x0020_Vrs_x002e__x0020_Date xmlns="f856fc18-c0f7-462c-a53d-fc2610d0c4c8" xsi:nil="true"/>
    <Product_x0020_Delivery_x0020_Format xmlns="f856fc18-c0f7-462c-a53d-fc2610d0c4c8"/>
    <Topic2 xmlns="f856fc18-c0f7-462c-a53d-fc2610d0c4c8" xsi:nil="true"/>
    <Source_x0020_File_x0020_Only xmlns="f856fc18-c0f7-462c-a53d-fc2610d0c4c8">false</Source_x0020_File_x0020_Only>
    <Doc_x0020_Type2 xmlns="f856fc18-c0f7-462c-a53d-fc2610d0c4c8" xsi:nil="true"/>
    <Owner xmlns="f856fc18-c0f7-462c-a53d-fc2610d0c4c8">
      <UserInfo>
        <DisplayName/>
        <AccountId xsi:nil="true"/>
        <AccountType/>
      </UserInfo>
    </Owner>
    <Software xmlns="f856fc18-c0f7-462c-a53d-fc2610d0c4c8" xsi:nil="true"/>
    <System_x0028_s_x0029_ xmlns="f856fc18-c0f7-462c-a53d-fc2610d0c4c8">
      <Value>None</Value>
    </System_x0028_s_x0029_>
    <Description0 xmlns="a4d2ff27-a226-42e2-a79e-c1ae662d212e" xsi:nil="true"/>
    <Product_x0020_Type_x0028_s_x0029_ xmlns="f856fc18-c0f7-462c-a53d-fc2610d0c4c8">
      <Value>None</Value>
    </Product_x0020_Type_x0028_s_x0029_>
    <Component_x0028_s_x0029_ xmlns="f856fc18-c0f7-462c-a53d-fc2610d0c4c8">
      <Value>None</Value>
    </Component_x0028_s_x0029_>
    <Function xmlns="f856fc18-c0f7-462c-a53d-fc2610d0c4c8" xsi:nil="true"/>
    <Portfolio xmlns="f856fc18-c0f7-462c-a53d-fc2610d0c4c8"/>
    <SPM_x0020_Definitions_x0020_Doc xmlns="f856fc18-c0f7-462c-a53d-fc2610d0c4c8">false</SPM_x0020_Definitions_x0020_Doc>
    <_dlc_DocId xmlns="a3520c62-91d1-4715-93cb-6b6cc6733a1f">MCVMYN5H3SZ7-24-1867</_dlc_DocId>
    <_dlc_DocIdUrl xmlns="a3520c62-91d1-4715-93cb-6b6cc6733a1f">
      <Url>http://vendorportal/Docs/_layouts/DocIdRedir.aspx?ID=MCVMYN5H3SZ7-24-1867</Url>
      <Description>MCVMYN5H3SZ7-24-1867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2.xml><?xml version="1.0" encoding="utf-8"?>
<ds:datastoreItem xmlns:ds="http://schemas.openxmlformats.org/officeDocument/2006/customXml" ds:itemID="{D75FD8AF-03B6-40B7-84F4-489ECF9A03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2ff27-a226-42e2-a79e-c1ae662d212e"/>
    <ds:schemaRef ds:uri="f856fc18-c0f7-462c-a53d-fc2610d0c4c8"/>
    <ds:schemaRef ds:uri="a3520c62-91d1-4715-93cb-6b6cc6733a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9BA192-EF86-48DF-982C-2C526A268392}">
  <ds:schemaRefs>
    <ds:schemaRef ds:uri="http://purl.org/dc/elements/1.1/"/>
    <ds:schemaRef ds:uri="http://schemas.microsoft.com/office/2006/documentManagement/types"/>
    <ds:schemaRef ds:uri="a4d2ff27-a226-42e2-a79e-c1ae662d212e"/>
    <ds:schemaRef ds:uri="http://purl.org/dc/terms/"/>
    <ds:schemaRef ds:uri="http://schemas.openxmlformats.org/package/2006/metadata/core-properties"/>
    <ds:schemaRef ds:uri="http://schemas.microsoft.com/office/infopath/2007/PartnerControls"/>
    <ds:schemaRef ds:uri="http://purl.org/dc/dcmitype/"/>
    <ds:schemaRef ds:uri="a3520c62-91d1-4715-93cb-6b6cc6733a1f"/>
    <ds:schemaRef ds:uri="f856fc18-c0f7-462c-a53d-fc2610d0c4c8"/>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1FBD255F-1AB4-4B7F-97CA-248D24762D4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Accessible_PPT_Template_Cengage</Template>
  <TotalTime>174</TotalTime>
  <Words>3245</Words>
  <Application>Microsoft Macintosh PowerPoint</Application>
  <PresentationFormat>Widescreen</PresentationFormat>
  <Paragraphs>254</Paragraphs>
  <Slides>28</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Airal</vt:lpstr>
      <vt:lpstr>Arial</vt:lpstr>
      <vt:lpstr>Arial</vt:lpstr>
      <vt:lpstr>Calibri</vt:lpstr>
      <vt:lpstr>Helvetica</vt:lpstr>
      <vt:lpstr>LucidaGrande</vt:lpstr>
      <vt:lpstr>Open Sans</vt:lpstr>
      <vt:lpstr>Summer Font</vt:lpstr>
      <vt:lpstr>Office Theme</vt:lpstr>
      <vt:lpstr>The Science of Psychology</vt:lpstr>
      <vt:lpstr>The Science of Psychology </vt:lpstr>
      <vt:lpstr>The Field of Psychology</vt:lpstr>
      <vt:lpstr>Correcting Common Misconceptions About  the Field of Psychology (1 of 2)</vt:lpstr>
      <vt:lpstr>Correcting Common Misconceptions About  the Field of Psychology (2 of 2)</vt:lpstr>
      <vt:lpstr>Psychology Will Teach You About Critical Thinking</vt:lpstr>
      <vt:lpstr>What Are Psychology’s Goals?</vt:lpstr>
      <vt:lpstr>Psychologists Are Scientists: The Scientific Method</vt:lpstr>
      <vt:lpstr>Psychologists Ask Questions: Hypotheses</vt:lpstr>
      <vt:lpstr>Psychologists Strategize: Sampling and Research Methods</vt:lpstr>
      <vt:lpstr>Naturalistic Observations</vt:lpstr>
      <vt:lpstr>Case Studies and Surveys</vt:lpstr>
      <vt:lpstr>Correlational Studies</vt:lpstr>
      <vt:lpstr>Experiments</vt:lpstr>
      <vt:lpstr>Experiments: Advantages and Disadvantages</vt:lpstr>
      <vt:lpstr>Behaving Properly!</vt:lpstr>
      <vt:lpstr>Ethical Guidelines for Participants</vt:lpstr>
      <vt:lpstr>Ethical Guidelines for Animal Research</vt:lpstr>
      <vt:lpstr>A Notable Beginning</vt:lpstr>
      <vt:lpstr>Psychology’s Roots and Modern Perspectives</vt:lpstr>
      <vt:lpstr>From Structuralism to Functionalism to the Role of the Unconscious</vt:lpstr>
      <vt:lpstr>Moving to the Observable</vt:lpstr>
      <vt:lpstr>Beyond Behaviorism: Humanism, Cognitive Psychology, and the Birth of Positive Psychology</vt:lpstr>
      <vt:lpstr>Specialty Areas in Psychology (1 of 3)</vt:lpstr>
      <vt:lpstr>Specialty Areas in Psychology (2 of 3)</vt:lpstr>
      <vt:lpstr>Specialty Areas in Psychology (3 of 3)</vt:lpstr>
      <vt:lpstr>Gender, Ethnicity, and the Field of Psychology</vt:lpstr>
      <vt:lpstr>Training to Be a Psychologist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laser</dc:creator>
  <cp:lastModifiedBy>Lynden Jackson</cp:lastModifiedBy>
  <cp:revision>66</cp:revision>
  <cp:lastPrinted>2016-10-03T15:29:39Z</cp:lastPrinted>
  <dcterms:created xsi:type="dcterms:W3CDTF">2018-11-09T11:15:56Z</dcterms:created>
  <dcterms:modified xsi:type="dcterms:W3CDTF">2021-04-26T20:04:46Z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0x0101002A5D52E595BC2A47A3DCA88123D2A30D</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_SourceUrl">
    <vt:lpwstr/>
  </property>
  <property fmtid="{D5CDD505-2E9C-101B-9397-08002B2CF9AE}" pid="9" name="_SharedFileIndex">
    <vt:lpwstr/>
  </property>
  <property fmtid="{D5CDD505-2E9C-101B-9397-08002B2CF9AE}" pid="10" name="Audience">
    <vt:lpwstr>Content Developer</vt:lpwstr>
  </property>
  <property fmtid="{D5CDD505-2E9C-101B-9397-08002B2CF9AE}" pid="11" name="Department">
    <vt:lpwstr>GPM Training</vt:lpwstr>
  </property>
  <property fmtid="{D5CDD505-2E9C-101B-9397-08002B2CF9AE}" pid="12" name="ComplianceAssetId">
    <vt:lpwstr/>
  </property>
  <property fmtid="{D5CDD505-2E9C-101B-9397-08002B2CF9AE}" pid="13" name="TemplateUrl">
    <vt:lpwstr/>
  </property>
  <property fmtid="{D5CDD505-2E9C-101B-9397-08002B2CF9AE}" pid="14" name="_dlc_DocIdItemGuid">
    <vt:lpwstr>8b70cda3-413b-4766-b009-7cf0a547d69e</vt:lpwstr>
  </property>
</Properties>
</file>